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5"/>
  </p:sldMasterIdLst>
  <p:notesMasterIdLst>
    <p:notesMasterId r:id="rId34"/>
  </p:notesMasterIdLst>
  <p:sldIdLst>
    <p:sldId id="256" r:id="rId6"/>
    <p:sldId id="310" r:id="rId7"/>
    <p:sldId id="280" r:id="rId8"/>
    <p:sldId id="304" r:id="rId9"/>
    <p:sldId id="305" r:id="rId10"/>
    <p:sldId id="306" r:id="rId11"/>
    <p:sldId id="307" r:id="rId12"/>
    <p:sldId id="308" r:id="rId13"/>
    <p:sldId id="263" r:id="rId14"/>
    <p:sldId id="301" r:id="rId15"/>
    <p:sldId id="300" r:id="rId16"/>
    <p:sldId id="264" r:id="rId17"/>
    <p:sldId id="285" r:id="rId18"/>
    <p:sldId id="268" r:id="rId19"/>
    <p:sldId id="269" r:id="rId20"/>
    <p:sldId id="309" r:id="rId21"/>
    <p:sldId id="291" r:id="rId22"/>
    <p:sldId id="292" r:id="rId23"/>
    <p:sldId id="303" r:id="rId24"/>
    <p:sldId id="281" r:id="rId25"/>
    <p:sldId id="302" r:id="rId26"/>
    <p:sldId id="294" r:id="rId27"/>
    <p:sldId id="295" r:id="rId28"/>
    <p:sldId id="296" r:id="rId29"/>
    <p:sldId id="297" r:id="rId30"/>
    <p:sldId id="298" r:id="rId31"/>
    <p:sldId id="287" r:id="rId32"/>
    <p:sldId id="274" r:id="rId3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9900"/>
    <a:srgbClr val="FFFF00"/>
    <a:srgbClr val="CCFFFF"/>
    <a:srgbClr val="0058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9631B5-78F2-41C9-869B-9F39066F8104}" styleName="Средний стиль 3 -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3" autoAdjust="0"/>
    <p:restoredTop sz="94660"/>
  </p:normalViewPr>
  <p:slideViewPr>
    <p:cSldViewPr>
      <p:cViewPr varScale="1">
        <p:scale>
          <a:sx n="109" d="100"/>
          <a:sy n="109" d="100"/>
        </p:scale>
        <p:origin x="165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presProps" Target="pres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756FBA-7A05-4CBC-B9EF-B68C403E8151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E0012B-D428-4659-8902-EFD5D37D29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08172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8F2D5-EBED-4B7D-AEC1-19DB6C9160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9086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55804-6D75-43E2-B423-570552D5BA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6251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F6C19-E005-48DC-9D04-1EF9DE2281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1737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250C0-7F43-4C79-9AC0-ED28999D7E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8149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DC81C-812C-4E19-965D-81C4AC74383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5256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FD436-F456-4C1A-8042-AC80130ED1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4394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F577-649E-4DBF-9CE8-B442BB0F85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4309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443A4-9FC3-4444-8A2D-425A5CFA76D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4025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EA115-B7B1-4EFD-91F9-6A70FD9EA9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0529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64561-D7CC-4F2B-9948-DDA0AF5CF1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6873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967FB-9539-4091-AB57-06FCFE2E48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50574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19088"/>
            <a:ext cx="7391400" cy="56356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076325"/>
            <a:ext cx="4038600" cy="52482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076325"/>
            <a:ext cx="4038600" cy="52482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 Logo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FFE92-1388-4E61-9E7C-9F0C178E76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256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F7BEBA-C74D-4090-901A-DEC3F077B6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7820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ege.edu.ru/ru/main/brief-glossary/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://ege.edu.ru/ru/main/legal-documents/index.php?id_4=17886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ege.edu.ru/ru/main/brief-glossary/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92696"/>
            <a:ext cx="7772400" cy="2952328"/>
          </a:xfrm>
        </p:spPr>
        <p:txBody>
          <a:bodyPr>
            <a:normAutofit fontScale="90000"/>
          </a:bodyPr>
          <a:lstStyle/>
          <a:p>
            <a:r>
              <a:rPr lang="ru-RU" sz="5400" b="1" dirty="0" smtClean="0">
                <a:solidFill>
                  <a:srgbClr val="FF3300"/>
                </a:solidFill>
              </a:rPr>
              <a:t>Проведение государственной итоговой аттестации </a:t>
            </a:r>
            <a:br>
              <a:rPr lang="ru-RU" sz="5400" b="1" dirty="0" smtClean="0">
                <a:solidFill>
                  <a:srgbClr val="FF3300"/>
                </a:solidFill>
              </a:rPr>
            </a:br>
            <a:r>
              <a:rPr lang="ru-RU" sz="5400" b="1" dirty="0" smtClean="0">
                <a:solidFill>
                  <a:srgbClr val="FF3300"/>
                </a:solidFill>
              </a:rPr>
              <a:t>в 2024 году</a:t>
            </a:r>
            <a:endParaRPr lang="ru-RU" sz="5400" b="1" dirty="0">
              <a:solidFill>
                <a:srgbClr val="FF33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55776" y="3886200"/>
            <a:ext cx="6048672" cy="2495128"/>
          </a:xfrm>
        </p:spPr>
        <p:txBody>
          <a:bodyPr>
            <a:normAutofit/>
          </a:bodyPr>
          <a:lstStyle/>
          <a:p>
            <a:pPr algn="r"/>
            <a:r>
              <a:rPr lang="ru-RU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Н.И.Уварова</a:t>
            </a:r>
            <a:r>
              <a:rPr lang="ru-RU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заместитель директора по УР МБОУ «Гимназия №3» </a:t>
            </a:r>
            <a:r>
              <a:rPr lang="ru-RU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Вахитовского</a:t>
            </a:r>
            <a:r>
              <a:rPr lang="ru-RU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района </a:t>
            </a:r>
            <a:r>
              <a:rPr lang="ru-RU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г.Казани</a:t>
            </a:r>
            <a:endParaRPr lang="ru-RU" sz="240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>
                <a:solidFill>
                  <a:srgbClr val="FF0000"/>
                </a:solidFill>
              </a:rPr>
              <a:t>Нормативные документы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fontScale="62500" lnSpcReduction="20000"/>
          </a:bodyPr>
          <a:lstStyle/>
          <a:p>
            <a:r>
              <a:rPr lang="ru-RU" sz="2800" dirty="0" smtClean="0">
                <a:solidFill>
                  <a:srgbClr val="0070C0"/>
                </a:solidFill>
              </a:rPr>
              <a:t>Приказ Министерства просвещения РФ от 4.04.2023г. №233/552 «Об утверждении Порядка проведения ГИА по образовательным программам среднего общего образования»;</a:t>
            </a:r>
          </a:p>
          <a:p>
            <a:endParaRPr lang="ru-RU" sz="2800" dirty="0" smtClean="0">
              <a:solidFill>
                <a:srgbClr val="0070C0"/>
              </a:solidFill>
            </a:endParaRPr>
          </a:p>
          <a:p>
            <a:r>
              <a:rPr lang="ru-RU" sz="2800" dirty="0">
                <a:solidFill>
                  <a:srgbClr val="0070C0"/>
                </a:solidFill>
              </a:rPr>
              <a:t>Приказ Министерства просвещения РФ </a:t>
            </a:r>
            <a:r>
              <a:rPr lang="ru-RU" sz="2800" dirty="0" smtClean="0">
                <a:solidFill>
                  <a:srgbClr val="0070C0"/>
                </a:solidFill>
              </a:rPr>
              <a:t>от 5.10.2020г. № 546 №Об утверждении Порядка заполнения, учёта и выдачи аттестатов об основном и среднем общем образовании и их дубликатов»;</a:t>
            </a:r>
          </a:p>
          <a:p>
            <a:endParaRPr lang="ru-RU" sz="2800" dirty="0" smtClean="0">
              <a:solidFill>
                <a:srgbClr val="0070C0"/>
              </a:solidFill>
            </a:endParaRPr>
          </a:p>
          <a:p>
            <a:r>
              <a:rPr lang="ru-RU" sz="2800" dirty="0">
                <a:solidFill>
                  <a:srgbClr val="0070C0"/>
                </a:solidFill>
              </a:rPr>
              <a:t>Приказ Министерства просвещения РФ </a:t>
            </a:r>
            <a:r>
              <a:rPr lang="ru-RU" sz="2800" dirty="0" smtClean="0">
                <a:solidFill>
                  <a:srgbClr val="0070C0"/>
                </a:solidFill>
              </a:rPr>
              <a:t>от 31.10.2023г. №813 «О внесении изменений в описание аттестата о среднем общем образовании/аттестата о среднем общем образовании с отличием и приложения к ним, утверждённым приказом </a:t>
            </a:r>
            <a:r>
              <a:rPr lang="ru-RU" sz="2800" dirty="0">
                <a:solidFill>
                  <a:srgbClr val="0070C0"/>
                </a:solidFill>
              </a:rPr>
              <a:t>Приказ Министерства просвещения РФ от </a:t>
            </a:r>
            <a:r>
              <a:rPr lang="ru-RU" sz="2800" dirty="0" smtClean="0">
                <a:solidFill>
                  <a:srgbClr val="0070C0"/>
                </a:solidFill>
              </a:rPr>
              <a:t>5.10.2020г. №545»;</a:t>
            </a:r>
          </a:p>
          <a:p>
            <a:endParaRPr lang="ru-RU" sz="2800" dirty="0" smtClean="0">
              <a:solidFill>
                <a:srgbClr val="0070C0"/>
              </a:solidFill>
            </a:endParaRPr>
          </a:p>
          <a:p>
            <a:r>
              <a:rPr lang="ru-RU" sz="2800" dirty="0">
                <a:solidFill>
                  <a:srgbClr val="0070C0"/>
                </a:solidFill>
              </a:rPr>
              <a:t>Приказ </a:t>
            </a:r>
            <a:r>
              <a:rPr lang="ru-RU" sz="2800" dirty="0" smtClean="0">
                <a:solidFill>
                  <a:srgbClr val="0070C0"/>
                </a:solidFill>
              </a:rPr>
              <a:t>Министерства </a:t>
            </a:r>
            <a:r>
              <a:rPr lang="ru-RU" sz="2800" dirty="0">
                <a:solidFill>
                  <a:srgbClr val="0070C0"/>
                </a:solidFill>
              </a:rPr>
              <a:t>просвещения РФ </a:t>
            </a:r>
            <a:r>
              <a:rPr lang="ru-RU" sz="2800" dirty="0" smtClean="0">
                <a:solidFill>
                  <a:srgbClr val="0070C0"/>
                </a:solidFill>
              </a:rPr>
              <a:t>от 29.09.2023г.№ 730 «Об утверждении Порядка и условий выдачи медалей «За особые успехи в учении </a:t>
            </a:r>
            <a:r>
              <a:rPr lang="en-US" sz="2800" dirty="0" smtClean="0">
                <a:solidFill>
                  <a:srgbClr val="0070C0"/>
                </a:solidFill>
              </a:rPr>
              <a:t>I </a:t>
            </a:r>
            <a:r>
              <a:rPr lang="ru-RU" sz="2800" dirty="0" smtClean="0">
                <a:solidFill>
                  <a:srgbClr val="0070C0"/>
                </a:solidFill>
              </a:rPr>
              <a:t>и</a:t>
            </a:r>
            <a:r>
              <a:rPr lang="en-US" sz="2800" dirty="0" smtClean="0">
                <a:solidFill>
                  <a:srgbClr val="0070C0"/>
                </a:solidFill>
              </a:rPr>
              <a:t> II </a:t>
            </a:r>
            <a:r>
              <a:rPr lang="ru-RU" sz="2800" dirty="0" smtClean="0">
                <a:solidFill>
                  <a:srgbClr val="0070C0"/>
                </a:solidFill>
              </a:rPr>
              <a:t>степеней;</a:t>
            </a:r>
          </a:p>
          <a:p>
            <a:r>
              <a:rPr lang="ru-RU" sz="2800" dirty="0">
                <a:solidFill>
                  <a:srgbClr val="0070C0"/>
                </a:solidFill>
              </a:rPr>
              <a:t>Приказ Министерства просвещения РФ от </a:t>
            </a:r>
            <a:r>
              <a:rPr lang="ru-RU" sz="2800" dirty="0" smtClean="0">
                <a:solidFill>
                  <a:srgbClr val="0070C0"/>
                </a:solidFill>
              </a:rPr>
              <a:t>18.12.2023г. «Об утверждении единого расписания и продолжительности проведения ЕГЭ по каждому учебному предмету, требований к использованию средств обучения и </a:t>
            </a:r>
            <a:r>
              <a:rPr lang="ru-RU" sz="2800" dirty="0" err="1" smtClean="0">
                <a:solidFill>
                  <a:srgbClr val="0070C0"/>
                </a:solidFill>
              </a:rPr>
              <a:t>вочпитания</a:t>
            </a:r>
            <a:r>
              <a:rPr lang="ru-RU" sz="2800" dirty="0" smtClean="0">
                <a:solidFill>
                  <a:srgbClr val="0070C0"/>
                </a:solidFill>
              </a:rPr>
              <a:t> при его проведении в 2024 году».</a:t>
            </a:r>
          </a:p>
          <a:p>
            <a:endParaRPr lang="ru-RU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108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812088" cy="576064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Допуск к ГИА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692696"/>
            <a:ext cx="8784976" cy="5904656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К ГИА допускаются</a:t>
            </a:r>
            <a:r>
              <a:rPr lang="ru-RU" sz="2800" b="1" dirty="0" smtClean="0">
                <a:solidFill>
                  <a:srgbClr val="0070C0"/>
                </a:solidFill>
              </a:rPr>
              <a:t> обучающиеся, не имеющие академической задолженности и в полном объеме выполнившие учебный план </a:t>
            </a:r>
            <a:r>
              <a:rPr lang="ru-RU" sz="2800" dirty="0" smtClean="0">
                <a:solidFill>
                  <a:srgbClr val="0070C0"/>
                </a:solidFill>
              </a:rPr>
              <a:t>или индивидуальный учебный план </a:t>
            </a:r>
            <a:r>
              <a:rPr lang="ru-RU" sz="2800" b="1" u="sng" dirty="0" smtClean="0">
                <a:solidFill>
                  <a:srgbClr val="0070C0"/>
                </a:solidFill>
              </a:rPr>
              <a:t>(имеющие годовые отметки по всем учебным предметам учебного плана за каждый год обучения по образовательной программе среднего общего образования </a:t>
            </a:r>
            <a:r>
              <a:rPr lang="ru-RU" sz="2800" b="1" u="sng" dirty="0" smtClean="0">
                <a:solidFill>
                  <a:srgbClr val="FF0000"/>
                </a:solidFill>
              </a:rPr>
              <a:t>не ниже удовлетворительных</a:t>
            </a:r>
            <a:r>
              <a:rPr lang="ru-RU" sz="2800" b="1" u="sng" dirty="0" smtClean="0">
                <a:solidFill>
                  <a:srgbClr val="0070C0"/>
                </a:solidFill>
              </a:rPr>
              <a:t>);</a:t>
            </a:r>
          </a:p>
          <a:p>
            <a:r>
              <a:rPr lang="ru-RU" sz="2800" b="1" dirty="0">
                <a:solidFill>
                  <a:srgbClr val="0070C0"/>
                </a:solidFill>
              </a:rPr>
              <a:t>Наличие</a:t>
            </a:r>
            <a:r>
              <a:rPr lang="ru-RU" dirty="0"/>
              <a:t> </a:t>
            </a:r>
            <a:r>
              <a:rPr lang="ru-RU" sz="2800" b="1" dirty="0">
                <a:solidFill>
                  <a:srgbClr val="0070C0"/>
                </a:solidFill>
              </a:rPr>
              <a:t>отметки</a:t>
            </a:r>
            <a:r>
              <a:rPr lang="ru-RU" dirty="0"/>
              <a:t> </a:t>
            </a:r>
            <a:r>
              <a:rPr lang="ru-RU" sz="2800" b="1" u="sng" dirty="0">
                <a:solidFill>
                  <a:srgbClr val="FF0000"/>
                </a:solidFill>
              </a:rPr>
              <a:t>«зачёт» по итоговому сочинению (изложению).</a:t>
            </a:r>
          </a:p>
          <a:p>
            <a:pPr marL="0" indent="0">
              <a:buNone/>
            </a:pPr>
            <a:r>
              <a:rPr lang="ru-RU" sz="2800" b="1" u="sng" dirty="0" smtClean="0">
                <a:solidFill>
                  <a:srgbClr val="0070C0"/>
                </a:solidFill>
              </a:rPr>
              <a:t>Решение</a:t>
            </a:r>
            <a:r>
              <a:rPr lang="ru-RU" sz="2800" b="1" u="sng" dirty="0" smtClean="0"/>
              <a:t> </a:t>
            </a:r>
            <a:r>
              <a:rPr lang="ru-RU" sz="2800" b="1" u="sng" dirty="0">
                <a:solidFill>
                  <a:srgbClr val="FF3300"/>
                </a:solidFill>
              </a:rPr>
              <a:t>о допуске к ГИА</a:t>
            </a:r>
            <a:r>
              <a:rPr lang="ru-RU" sz="2800" b="1" u="sng" dirty="0"/>
              <a:t> </a:t>
            </a:r>
            <a:r>
              <a:rPr lang="ru-RU" sz="2800" b="1" u="sng" dirty="0">
                <a:solidFill>
                  <a:srgbClr val="0070C0"/>
                </a:solidFill>
              </a:rPr>
              <a:t>принимает</a:t>
            </a:r>
            <a:r>
              <a:rPr lang="ru-RU" sz="2800" b="1" u="sng" dirty="0"/>
              <a:t> </a:t>
            </a:r>
            <a:r>
              <a:rPr lang="ru-RU" sz="2800" b="1" u="sng" dirty="0">
                <a:solidFill>
                  <a:srgbClr val="FF3300"/>
                </a:solidFill>
              </a:rPr>
              <a:t>педагогический совет</a:t>
            </a:r>
            <a:r>
              <a:rPr lang="ru-RU" sz="2800" b="1" u="sng" dirty="0"/>
              <a:t> </a:t>
            </a:r>
            <a:r>
              <a:rPr lang="ru-RU" sz="2800" b="1" u="sng" dirty="0">
                <a:solidFill>
                  <a:srgbClr val="0070C0"/>
                </a:solidFill>
              </a:rPr>
              <a:t>образовательного учреждения, оформляя его соответствующим приказом не позднее </a:t>
            </a:r>
            <a:r>
              <a:rPr lang="ru-RU" sz="2800" b="1" u="sng" dirty="0" smtClean="0">
                <a:solidFill>
                  <a:srgbClr val="0070C0"/>
                </a:solidFill>
              </a:rPr>
              <a:t>22 </a:t>
            </a:r>
            <a:r>
              <a:rPr lang="ru-RU" sz="2800" b="1" u="sng" dirty="0">
                <a:solidFill>
                  <a:srgbClr val="0070C0"/>
                </a:solidFill>
              </a:rPr>
              <a:t>мая текущего года. </a:t>
            </a:r>
          </a:p>
          <a:p>
            <a:endParaRPr lang="ru-RU" sz="2400" dirty="0">
              <a:solidFill>
                <a:schemeClr val="accent4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Выставление отметок в аттестат 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sz="2200" dirty="0" smtClean="0">
                <a:solidFill>
                  <a:srgbClr val="0070C0"/>
                </a:solidFill>
              </a:rPr>
              <a:t>(</a:t>
            </a:r>
            <a:r>
              <a:rPr lang="ru-RU" sz="2200" b="1" dirty="0" smtClean="0">
                <a:solidFill>
                  <a:srgbClr val="0070C0"/>
                </a:solidFill>
              </a:rPr>
              <a:t>ПРИКАЗ </a:t>
            </a:r>
            <a:r>
              <a:rPr lang="ru-RU" sz="2200" b="1" dirty="0" err="1" smtClean="0">
                <a:solidFill>
                  <a:srgbClr val="0070C0"/>
                </a:solidFill>
              </a:rPr>
              <a:t>Минпросвещения</a:t>
            </a:r>
            <a:r>
              <a:rPr lang="ru-RU" sz="2200" b="1" dirty="0" smtClean="0">
                <a:solidFill>
                  <a:srgbClr val="0070C0"/>
                </a:solidFill>
              </a:rPr>
              <a:t> РФ от 5 октября 2020 </a:t>
            </a:r>
            <a:r>
              <a:rPr lang="ru-RU" sz="2200" b="1" dirty="0">
                <a:solidFill>
                  <a:srgbClr val="0070C0"/>
                </a:solidFill>
              </a:rPr>
              <a:t>г. N </a:t>
            </a:r>
            <a:r>
              <a:rPr lang="ru-RU" sz="2200" b="1" dirty="0" smtClean="0">
                <a:solidFill>
                  <a:srgbClr val="0070C0"/>
                </a:solidFill>
              </a:rPr>
              <a:t>546)</a:t>
            </a:r>
            <a:r>
              <a:rPr lang="ru-RU" sz="2200" b="1" dirty="0">
                <a:solidFill>
                  <a:srgbClr val="0070C0"/>
                </a:solidFill>
              </a:rPr>
              <a:t/>
            </a:r>
            <a:br>
              <a:rPr lang="ru-RU" sz="2200" b="1" dirty="0">
                <a:solidFill>
                  <a:srgbClr val="0070C0"/>
                </a:solidFill>
              </a:rPr>
            </a:br>
            <a:endParaRPr lang="ru-RU" sz="2200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61662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sz="4000" b="1" dirty="0">
                <a:solidFill>
                  <a:srgbClr val="FF0000"/>
                </a:solidFill>
              </a:rPr>
              <a:t>Итоговые отметки </a:t>
            </a:r>
            <a:r>
              <a:rPr lang="ru-RU" sz="3400" dirty="0" smtClean="0">
                <a:solidFill>
                  <a:srgbClr val="0070C0"/>
                </a:solidFill>
              </a:rPr>
              <a:t>за 11 класс определяются </a:t>
            </a:r>
            <a:r>
              <a:rPr lang="ru-RU" sz="3400" b="1" u="sng" dirty="0" smtClean="0">
                <a:solidFill>
                  <a:srgbClr val="FF0000"/>
                </a:solidFill>
              </a:rPr>
              <a:t>как среднее арифметическое полугодовых и годовых отметок обучающегося за каждый год обучения</a:t>
            </a:r>
            <a:r>
              <a:rPr lang="ru-RU" sz="3400" dirty="0" smtClean="0">
                <a:solidFill>
                  <a:srgbClr val="FF0000"/>
                </a:solidFill>
              </a:rPr>
              <a:t> </a:t>
            </a:r>
            <a:r>
              <a:rPr lang="ru-RU" sz="3400" b="1" u="sng" dirty="0" smtClean="0">
                <a:solidFill>
                  <a:srgbClr val="FF0000"/>
                </a:solidFill>
              </a:rPr>
              <a:t>(10 и 11 </a:t>
            </a:r>
            <a:r>
              <a:rPr lang="ru-RU" sz="3400" b="1" u="sng" dirty="0" err="1" smtClean="0">
                <a:solidFill>
                  <a:srgbClr val="FF0000"/>
                </a:solidFill>
              </a:rPr>
              <a:t>кл</a:t>
            </a:r>
            <a:r>
              <a:rPr lang="ru-RU" sz="3400" b="1" u="sng" dirty="0" smtClean="0">
                <a:solidFill>
                  <a:srgbClr val="FF0000"/>
                </a:solidFill>
              </a:rPr>
              <a:t>.)</a:t>
            </a:r>
            <a:r>
              <a:rPr lang="ru-RU" sz="3400" dirty="0" smtClean="0">
                <a:solidFill>
                  <a:srgbClr val="0070C0"/>
                </a:solidFill>
              </a:rPr>
              <a:t>по образовательной программе среднего общего образования и </a:t>
            </a:r>
            <a:r>
              <a:rPr lang="ru-RU" sz="3400" b="1" u="sng" dirty="0" smtClean="0">
                <a:solidFill>
                  <a:srgbClr val="0070C0"/>
                </a:solidFill>
              </a:rPr>
              <a:t>выставляются в аттестат целыми числами в соответствии с правилами математического округления. </a:t>
            </a:r>
          </a:p>
          <a:p>
            <a:pPr marL="0" indent="0">
              <a:buNone/>
            </a:pPr>
            <a:endParaRPr lang="ru-RU" sz="3400" b="1" dirty="0" smtClean="0">
              <a:solidFill>
                <a:schemeClr val="accent3"/>
              </a:solidFill>
            </a:endParaRPr>
          </a:p>
          <a:p>
            <a:pPr marL="0" indent="0">
              <a:buNone/>
            </a:pPr>
            <a:r>
              <a:rPr lang="ru-RU" sz="3400" b="1" dirty="0" smtClean="0">
                <a:solidFill>
                  <a:srgbClr val="FF0000"/>
                </a:solidFill>
              </a:rPr>
              <a:t>Отметки выставляются: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400" dirty="0">
                <a:solidFill>
                  <a:srgbClr val="0070C0"/>
                </a:solidFill>
              </a:rPr>
              <a:t>по каждому учебному предмету инвариантной части учебного плана, в </a:t>
            </a:r>
            <a:r>
              <a:rPr lang="ru-RU" sz="3400" dirty="0" err="1">
                <a:solidFill>
                  <a:srgbClr val="0070C0"/>
                </a:solidFill>
              </a:rPr>
              <a:t>т.ч</a:t>
            </a:r>
            <a:r>
              <a:rPr lang="ru-RU" sz="3400" dirty="0">
                <a:solidFill>
                  <a:srgbClr val="0070C0"/>
                </a:solidFill>
              </a:rPr>
              <a:t>. за «индивидуальный проект»;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400" dirty="0">
                <a:solidFill>
                  <a:srgbClr val="0070C0"/>
                </a:solidFill>
              </a:rPr>
              <a:t>по каждому учебному предмету вариативной части учебного плана организации, осуществляющей образовательную деятельность, </a:t>
            </a:r>
            <a:r>
              <a:rPr lang="ru-RU" sz="3400" dirty="0" err="1">
                <a:solidFill>
                  <a:srgbClr val="0070C0"/>
                </a:solidFill>
              </a:rPr>
              <a:t>изучавшемуся</a:t>
            </a:r>
            <a:r>
              <a:rPr lang="ru-RU" sz="3400" dirty="0">
                <a:solidFill>
                  <a:srgbClr val="0070C0"/>
                </a:solidFill>
              </a:rPr>
              <a:t> выпускником, в случае если на его изучение отводилось по учебному плану организации, осуществляющей образовательную деятельность, не менее 64 часов за два учебных </a:t>
            </a:r>
            <a:r>
              <a:rPr lang="ru-RU" sz="3400" dirty="0" smtClean="0">
                <a:solidFill>
                  <a:srgbClr val="0070C0"/>
                </a:solidFill>
              </a:rPr>
              <a:t>года.</a:t>
            </a:r>
            <a:endParaRPr lang="ru-RU" sz="3400" dirty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sz="3400" dirty="0" smtClean="0">
              <a:solidFill>
                <a:srgbClr val="7030A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6198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0579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Аттестат особого </a:t>
            </a:r>
            <a:r>
              <a:rPr lang="ru-RU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образца </a:t>
            </a:r>
            <a:r>
              <a:rPr lang="en-US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</a:t>
            </a:r>
            <a:r>
              <a:rPr lang="ru-RU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степени </a:t>
            </a:r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sz="1800" dirty="0">
                <a:solidFill>
                  <a:srgbClr val="0070C0"/>
                </a:solidFill>
              </a:rPr>
              <a:t>Приказ Министерства </a:t>
            </a:r>
            <a:r>
              <a:rPr lang="ru-RU" sz="1800" dirty="0" smtClean="0">
                <a:solidFill>
                  <a:srgbClr val="0070C0"/>
                </a:solidFill>
              </a:rPr>
              <a:t>просвещения Российской </a:t>
            </a:r>
            <a:r>
              <a:rPr lang="ru-RU" sz="1800" dirty="0">
                <a:solidFill>
                  <a:srgbClr val="0070C0"/>
                </a:solidFill>
              </a:rPr>
              <a:t>Федерации </a:t>
            </a:r>
            <a:r>
              <a:rPr lang="ru-RU" sz="1800" dirty="0" smtClean="0">
                <a:solidFill>
                  <a:srgbClr val="0070C0"/>
                </a:solidFill>
              </a:rPr>
              <a:t>от 29 сентября 2023 № 730 г</a:t>
            </a:r>
            <a:r>
              <a:rPr lang="ru-RU" sz="1800" dirty="0">
                <a:solidFill>
                  <a:srgbClr val="0070C0"/>
                </a:solidFill>
              </a:rPr>
              <a:t>. Москва "Об утверждении </a:t>
            </a:r>
            <a:r>
              <a:rPr lang="ru-RU" sz="1800" dirty="0" smtClean="0">
                <a:solidFill>
                  <a:srgbClr val="0070C0"/>
                </a:solidFill>
              </a:rPr>
              <a:t>Порядка и условий выдачи медалей </a:t>
            </a:r>
            <a:br>
              <a:rPr lang="ru-RU" sz="1800" dirty="0" smtClean="0">
                <a:solidFill>
                  <a:srgbClr val="0070C0"/>
                </a:solidFill>
              </a:rPr>
            </a:br>
            <a:r>
              <a:rPr lang="ru-RU" sz="1800" dirty="0" smtClean="0">
                <a:solidFill>
                  <a:srgbClr val="0070C0"/>
                </a:solidFill>
              </a:rPr>
              <a:t>«За </a:t>
            </a:r>
            <a:r>
              <a:rPr lang="ru-RU" sz="1800" dirty="0">
                <a:solidFill>
                  <a:srgbClr val="0070C0"/>
                </a:solidFill>
              </a:rPr>
              <a:t>особые успехи в </a:t>
            </a:r>
            <a:r>
              <a:rPr lang="ru-RU" sz="1800" dirty="0" smtClean="0">
                <a:solidFill>
                  <a:srgbClr val="0070C0"/>
                </a:solidFill>
              </a:rPr>
              <a:t>учении» </a:t>
            </a:r>
            <a:r>
              <a:rPr lang="en-US" sz="1800" dirty="0" smtClean="0">
                <a:solidFill>
                  <a:srgbClr val="0070C0"/>
                </a:solidFill>
              </a:rPr>
              <a:t>I </a:t>
            </a:r>
            <a:r>
              <a:rPr lang="ru-RU" sz="1800" dirty="0" smtClean="0">
                <a:solidFill>
                  <a:srgbClr val="0070C0"/>
                </a:solidFill>
              </a:rPr>
              <a:t>и </a:t>
            </a:r>
            <a:r>
              <a:rPr lang="en-US" sz="1800" dirty="0" smtClean="0">
                <a:solidFill>
                  <a:srgbClr val="0070C0"/>
                </a:solidFill>
              </a:rPr>
              <a:t>II </a:t>
            </a:r>
            <a:r>
              <a:rPr lang="ru-RU" sz="1800" dirty="0" smtClean="0">
                <a:solidFill>
                  <a:srgbClr val="0070C0"/>
                </a:solidFill>
              </a:rPr>
              <a:t>степеней</a:t>
            </a:r>
            <a:r>
              <a:rPr lang="ru-RU" sz="1800" dirty="0">
                <a:solidFill>
                  <a:srgbClr val="0070C0"/>
                </a:solidFill>
              </a:rPr>
              <a:t/>
            </a:r>
            <a:br>
              <a:rPr lang="ru-RU" sz="1800" dirty="0">
                <a:solidFill>
                  <a:srgbClr val="0070C0"/>
                </a:solidFill>
              </a:rPr>
            </a:br>
            <a:endParaRPr lang="ru-RU" sz="1800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7484" y="1988840"/>
            <a:ext cx="8229600" cy="4525963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900" b="1" dirty="0" smtClean="0">
                <a:solidFill>
                  <a:srgbClr val="0070C0"/>
                </a:solidFill>
              </a:rPr>
              <a:t>Аттестат </a:t>
            </a:r>
            <a:r>
              <a:rPr lang="ru-RU" sz="2900" b="1" dirty="0" smtClean="0">
                <a:solidFill>
                  <a:srgbClr val="FF0000"/>
                </a:solidFill>
              </a:rPr>
              <a:t>красного цвета с </a:t>
            </a:r>
            <a:r>
              <a:rPr lang="ru-RU" sz="2900" b="1" u="sng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золотым</a:t>
            </a:r>
            <a:r>
              <a:rPr lang="ru-RU" sz="2900" b="1" dirty="0" smtClean="0">
                <a:solidFill>
                  <a:srgbClr val="FF0000"/>
                </a:solidFill>
              </a:rPr>
              <a:t> тиснением </a:t>
            </a:r>
            <a:r>
              <a:rPr lang="ru-RU" sz="2900" b="1" dirty="0" smtClean="0">
                <a:solidFill>
                  <a:srgbClr val="0070C0"/>
                </a:solidFill>
              </a:rPr>
              <a:t>и медаль </a:t>
            </a:r>
            <a:r>
              <a:rPr lang="ru-RU" sz="2900" b="1" dirty="0" smtClean="0">
                <a:solidFill>
                  <a:srgbClr val="FF0000"/>
                </a:solidFill>
              </a:rPr>
              <a:t>«</a:t>
            </a:r>
            <a:r>
              <a:rPr lang="ru-RU" sz="2900" b="1" dirty="0">
                <a:solidFill>
                  <a:srgbClr val="FF0000"/>
                </a:solidFill>
              </a:rPr>
              <a:t>За особые успехи в учении» </a:t>
            </a:r>
            <a:r>
              <a:rPr lang="ru-RU" sz="2900" b="1" dirty="0" smtClean="0">
                <a:solidFill>
                  <a:srgbClr val="FF0000"/>
                </a:solidFill>
              </a:rPr>
              <a:t>I степени  </a:t>
            </a:r>
            <a:r>
              <a:rPr lang="ru-RU" sz="2900" b="1" dirty="0">
                <a:solidFill>
                  <a:srgbClr val="0070C0"/>
                </a:solidFill>
              </a:rPr>
              <a:t>вручается </a:t>
            </a:r>
            <a:r>
              <a:rPr lang="ru-RU" sz="2900" b="1" dirty="0" smtClean="0">
                <a:solidFill>
                  <a:srgbClr val="0070C0"/>
                </a:solidFill>
              </a:rPr>
              <a:t>лицам, </a:t>
            </a:r>
            <a:r>
              <a:rPr lang="ru-RU" sz="2900" b="1" dirty="0">
                <a:solidFill>
                  <a:srgbClr val="0070C0"/>
                </a:solidFill>
              </a:rPr>
              <a:t>завершившим освоение образовательных программ среднего общего </a:t>
            </a:r>
            <a:r>
              <a:rPr lang="ru-RU" sz="2900" b="1" dirty="0" smtClean="0">
                <a:solidFill>
                  <a:srgbClr val="0070C0"/>
                </a:solidFill>
              </a:rPr>
              <a:t>образования, </a:t>
            </a:r>
            <a:r>
              <a:rPr lang="ru-RU" sz="2900" dirty="0">
                <a:solidFill>
                  <a:srgbClr val="FF0000"/>
                </a:solidFill>
              </a:rPr>
              <a:t>имеющим </a:t>
            </a:r>
            <a:r>
              <a:rPr lang="ru-RU" sz="2900" b="1" u="sng" dirty="0">
                <a:solidFill>
                  <a:srgbClr val="FF0000"/>
                </a:solidFill>
              </a:rPr>
              <a:t>итоговые</a:t>
            </a:r>
            <a:r>
              <a:rPr lang="ru-RU" sz="2900" u="sng" dirty="0">
                <a:solidFill>
                  <a:srgbClr val="FF0000"/>
                </a:solidFill>
              </a:rPr>
              <a:t> оценки успеваемости </a:t>
            </a:r>
            <a:r>
              <a:rPr lang="ru-RU" sz="29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"отлично" </a:t>
            </a:r>
            <a:r>
              <a:rPr lang="ru-RU" sz="2900" u="sng" dirty="0" smtClean="0">
                <a:solidFill>
                  <a:srgbClr val="FF0000"/>
                </a:solidFill>
              </a:rPr>
              <a:t>по </a:t>
            </a:r>
            <a:r>
              <a:rPr lang="ru-RU" sz="2900" u="sng" dirty="0">
                <a:solidFill>
                  <a:srgbClr val="FF0000"/>
                </a:solidFill>
              </a:rPr>
              <a:t>всем учебным </a:t>
            </a:r>
            <a:r>
              <a:rPr lang="ru-RU" sz="2900" u="sng" dirty="0" smtClean="0">
                <a:solidFill>
                  <a:srgbClr val="FF0000"/>
                </a:solidFill>
              </a:rPr>
              <a:t>предметам</a:t>
            </a:r>
            <a:r>
              <a:rPr lang="ru-RU" sz="2900" dirty="0" smtClean="0">
                <a:solidFill>
                  <a:srgbClr val="FF0000"/>
                </a:solidFill>
              </a:rPr>
              <a:t>, </a:t>
            </a:r>
            <a:r>
              <a:rPr lang="ru-RU" sz="2900" dirty="0" err="1" smtClean="0">
                <a:solidFill>
                  <a:srgbClr val="FF0000"/>
                </a:solidFill>
              </a:rPr>
              <a:t>изучавшимся</a:t>
            </a:r>
            <a:r>
              <a:rPr lang="ru-RU" sz="2900" dirty="0" smtClean="0">
                <a:solidFill>
                  <a:srgbClr val="FF0000"/>
                </a:solidFill>
              </a:rPr>
              <a:t> в соответствии с учебным планом, успешно </a:t>
            </a:r>
            <a:r>
              <a:rPr lang="ru-RU" sz="2900" dirty="0">
                <a:solidFill>
                  <a:srgbClr val="FF0000"/>
                </a:solidFill>
              </a:rPr>
              <a:t>прошедшим государственную итоговую </a:t>
            </a:r>
            <a:r>
              <a:rPr lang="ru-RU" sz="2900" dirty="0" smtClean="0">
                <a:solidFill>
                  <a:srgbClr val="FF0000"/>
                </a:solidFill>
              </a:rPr>
              <a:t>аттестацию</a:t>
            </a:r>
            <a:r>
              <a:rPr lang="ru-RU" sz="2800" dirty="0">
                <a:solidFill>
                  <a:srgbClr val="FF0000"/>
                </a:solidFill>
              </a:rPr>
              <a:t> (без учёта результатов, полученных при прохождении повторно ГИА)</a:t>
            </a:r>
            <a:r>
              <a:rPr lang="ru-RU" sz="2900" dirty="0" smtClean="0">
                <a:solidFill>
                  <a:srgbClr val="FF0000"/>
                </a:solidFill>
              </a:rPr>
              <a:t> </a:t>
            </a:r>
            <a:r>
              <a:rPr lang="ru-RU" sz="2900" b="1" dirty="0" smtClean="0">
                <a:solidFill>
                  <a:srgbClr val="FF0000"/>
                </a:solidFill>
              </a:rPr>
              <a:t>и набравшим: </a:t>
            </a:r>
          </a:p>
          <a:p>
            <a:pPr algn="just"/>
            <a:endParaRPr lang="ru-RU" sz="3000" b="1" i="1" dirty="0" smtClean="0">
              <a:solidFill>
                <a:srgbClr val="0070C0"/>
              </a:solidFill>
            </a:endParaRPr>
          </a:p>
          <a:p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533538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sz="4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Аттестат особого образца </a:t>
            </a:r>
            <a:r>
              <a:rPr lang="en-US" sz="4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</a:t>
            </a:r>
            <a:r>
              <a:rPr lang="ru-RU" sz="4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степени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0060" y="1196752"/>
            <a:ext cx="8229600" cy="54006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1800" dirty="0" smtClean="0"/>
              <a:t>	</a:t>
            </a:r>
            <a:r>
              <a:rPr lang="ru-RU" sz="2400" dirty="0" smtClean="0">
                <a:solidFill>
                  <a:srgbClr val="FF0000"/>
                </a:solidFill>
              </a:rPr>
              <a:t>не менее </a:t>
            </a:r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70 баллов </a:t>
            </a:r>
            <a:r>
              <a:rPr lang="ru-RU" sz="2400" dirty="0" smtClean="0">
                <a:solidFill>
                  <a:srgbClr val="FF0000"/>
                </a:solidFill>
              </a:rPr>
              <a:t>на ЕГЭ </a:t>
            </a:r>
            <a:r>
              <a:rPr lang="ru-RU" sz="2400" u="sng" dirty="0" smtClean="0">
                <a:solidFill>
                  <a:srgbClr val="FF0000"/>
                </a:solidFill>
              </a:rPr>
              <a:t>по учебному предмету «Русский язык» и </a:t>
            </a:r>
            <a:r>
              <a:rPr lang="ru-RU" sz="24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менее 70 баллов </a:t>
            </a:r>
            <a:r>
              <a:rPr lang="ru-RU" sz="2400" u="sng" dirty="0" smtClean="0">
                <a:solidFill>
                  <a:srgbClr val="FF0000"/>
                </a:solidFill>
              </a:rPr>
              <a:t>на ЕГЭ по одному из сдаваемых учебных предметов</a:t>
            </a:r>
            <a:r>
              <a:rPr lang="ru-RU" sz="2400" dirty="0" smtClean="0">
                <a:solidFill>
                  <a:srgbClr val="FF0000"/>
                </a:solidFill>
              </a:rPr>
              <a:t>, либо 5 баллов на ЕГЭ  по учебному предмету «Математика» базового уровня </a:t>
            </a:r>
            <a:r>
              <a:rPr lang="ru-RU" sz="2400" u="sng" dirty="0" smtClean="0">
                <a:solidFill>
                  <a:srgbClr val="0070C0"/>
                </a:solidFill>
              </a:rPr>
              <a:t>(для выпускников, сдающих только учебные предметы «Русский язык» и «Математика» базового уровня);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 smtClean="0">
                <a:solidFill>
                  <a:srgbClr val="0070C0"/>
                </a:solidFill>
              </a:rPr>
              <a:t>	5 баллов по учебным предметам «Русский язык» и «Математика» (</a:t>
            </a:r>
            <a:r>
              <a:rPr lang="ru-RU" sz="2400" dirty="0">
                <a:solidFill>
                  <a:srgbClr val="0070C0"/>
                </a:solidFill>
              </a:rPr>
              <a:t>далее – обязательные учебные предметы) </a:t>
            </a:r>
            <a:r>
              <a:rPr lang="ru-RU" sz="2400" dirty="0" smtClean="0">
                <a:solidFill>
                  <a:srgbClr val="0070C0"/>
                </a:solidFill>
              </a:rPr>
              <a:t>– в случае прохождения выпускником ГИА </a:t>
            </a:r>
            <a:r>
              <a:rPr lang="ru-RU" sz="2400" b="1" u="sng" dirty="0" smtClean="0">
                <a:solidFill>
                  <a:srgbClr val="0070C0"/>
                </a:solidFill>
              </a:rPr>
              <a:t>в форме ГВЭ;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0070C0"/>
                </a:solidFill>
              </a:rPr>
              <a:t>	</a:t>
            </a:r>
            <a:r>
              <a:rPr lang="ru-RU" sz="2400" dirty="0" smtClean="0">
                <a:solidFill>
                  <a:srgbClr val="0070C0"/>
                </a:solidFill>
              </a:rPr>
              <a:t>5 баллов по обязательному учебному предмету, сдаваемого в форме ГВЭ, и не менее 70 баллов по обязательному учебному предмету , </a:t>
            </a:r>
            <a:r>
              <a:rPr lang="ru-RU" sz="2400" dirty="0">
                <a:solidFill>
                  <a:srgbClr val="0070C0"/>
                </a:solidFill>
              </a:rPr>
              <a:t>с</a:t>
            </a:r>
            <a:r>
              <a:rPr lang="ru-RU" sz="2400" dirty="0" smtClean="0">
                <a:solidFill>
                  <a:srgbClr val="0070C0"/>
                </a:solidFill>
              </a:rPr>
              <a:t>даваемому в форме ЕГЭ – </a:t>
            </a:r>
            <a:r>
              <a:rPr lang="ru-RU" sz="2400" b="1" u="sng" dirty="0" smtClean="0">
                <a:solidFill>
                  <a:srgbClr val="0070C0"/>
                </a:solidFill>
              </a:rPr>
              <a:t>в случае выбора выпускником различных форм прохождения ГИА (ЕГЭ и ГВЭ)</a:t>
            </a:r>
            <a:endParaRPr lang="ru-RU" sz="2400" b="1" u="sng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6677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0579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Аттестат особого </a:t>
            </a:r>
            <a:r>
              <a:rPr lang="ru-RU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образца </a:t>
            </a:r>
            <a:r>
              <a:rPr lang="en-US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 </a:t>
            </a:r>
            <a:r>
              <a:rPr lang="ru-RU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степени </a:t>
            </a:r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sz="1800" dirty="0">
                <a:solidFill>
                  <a:srgbClr val="0070C0"/>
                </a:solidFill>
              </a:rPr>
              <a:t>Приказ Министерства </a:t>
            </a:r>
            <a:r>
              <a:rPr lang="ru-RU" sz="1800" dirty="0" smtClean="0">
                <a:solidFill>
                  <a:srgbClr val="0070C0"/>
                </a:solidFill>
              </a:rPr>
              <a:t>просвещения Российской </a:t>
            </a:r>
            <a:r>
              <a:rPr lang="ru-RU" sz="1800" dirty="0">
                <a:solidFill>
                  <a:srgbClr val="0070C0"/>
                </a:solidFill>
              </a:rPr>
              <a:t>Федерации </a:t>
            </a:r>
            <a:r>
              <a:rPr lang="ru-RU" sz="1800" dirty="0" smtClean="0">
                <a:solidFill>
                  <a:srgbClr val="0070C0"/>
                </a:solidFill>
              </a:rPr>
              <a:t>от 29 сентября 2023 № 730 г</a:t>
            </a:r>
            <a:r>
              <a:rPr lang="ru-RU" sz="1800" dirty="0">
                <a:solidFill>
                  <a:srgbClr val="0070C0"/>
                </a:solidFill>
              </a:rPr>
              <a:t>. Москва "Об утверждении </a:t>
            </a:r>
            <a:r>
              <a:rPr lang="ru-RU" sz="1800" dirty="0" smtClean="0">
                <a:solidFill>
                  <a:srgbClr val="0070C0"/>
                </a:solidFill>
              </a:rPr>
              <a:t>Порядка и условий выдачи медалей </a:t>
            </a:r>
            <a:br>
              <a:rPr lang="ru-RU" sz="1800" dirty="0" smtClean="0">
                <a:solidFill>
                  <a:srgbClr val="0070C0"/>
                </a:solidFill>
              </a:rPr>
            </a:br>
            <a:r>
              <a:rPr lang="ru-RU" sz="1800" dirty="0" smtClean="0">
                <a:solidFill>
                  <a:srgbClr val="0070C0"/>
                </a:solidFill>
              </a:rPr>
              <a:t>«За </a:t>
            </a:r>
            <a:r>
              <a:rPr lang="ru-RU" sz="1800" dirty="0">
                <a:solidFill>
                  <a:srgbClr val="0070C0"/>
                </a:solidFill>
              </a:rPr>
              <a:t>особые успехи в </a:t>
            </a:r>
            <a:r>
              <a:rPr lang="ru-RU" sz="1800" dirty="0" smtClean="0">
                <a:solidFill>
                  <a:srgbClr val="0070C0"/>
                </a:solidFill>
              </a:rPr>
              <a:t>учении» </a:t>
            </a:r>
            <a:r>
              <a:rPr lang="en-US" sz="1800" dirty="0" smtClean="0">
                <a:solidFill>
                  <a:srgbClr val="0070C0"/>
                </a:solidFill>
              </a:rPr>
              <a:t>I </a:t>
            </a:r>
            <a:r>
              <a:rPr lang="ru-RU" sz="1800" dirty="0" smtClean="0">
                <a:solidFill>
                  <a:srgbClr val="0070C0"/>
                </a:solidFill>
              </a:rPr>
              <a:t>и </a:t>
            </a:r>
            <a:r>
              <a:rPr lang="en-US" sz="1800" dirty="0" smtClean="0">
                <a:solidFill>
                  <a:srgbClr val="0070C0"/>
                </a:solidFill>
              </a:rPr>
              <a:t>II </a:t>
            </a:r>
            <a:r>
              <a:rPr lang="ru-RU" sz="1800" dirty="0" smtClean="0">
                <a:solidFill>
                  <a:srgbClr val="0070C0"/>
                </a:solidFill>
              </a:rPr>
              <a:t>степеней</a:t>
            </a:r>
            <a:r>
              <a:rPr lang="ru-RU" sz="1800" dirty="0">
                <a:solidFill>
                  <a:srgbClr val="0070C0"/>
                </a:solidFill>
              </a:rPr>
              <a:t/>
            </a:r>
            <a:br>
              <a:rPr lang="ru-RU" sz="1800" dirty="0">
                <a:solidFill>
                  <a:srgbClr val="0070C0"/>
                </a:solidFill>
              </a:rPr>
            </a:br>
            <a:endParaRPr lang="ru-RU" sz="1800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7484" y="1988840"/>
            <a:ext cx="8229600" cy="4525963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3000" b="1" dirty="0" smtClean="0">
                <a:solidFill>
                  <a:srgbClr val="0070C0"/>
                </a:solidFill>
              </a:rPr>
              <a:t>Аттестат </a:t>
            </a:r>
            <a:r>
              <a:rPr lang="en-US" sz="3000" b="1" dirty="0" smtClean="0">
                <a:solidFill>
                  <a:srgbClr val="FF0000"/>
                </a:solidFill>
              </a:rPr>
              <a:t>c </a:t>
            </a:r>
            <a:r>
              <a:rPr lang="ru-RU" sz="3000" b="1" dirty="0" smtClean="0">
                <a:solidFill>
                  <a:srgbClr val="FF0000"/>
                </a:solidFill>
              </a:rPr>
              <a:t>отличием </a:t>
            </a:r>
            <a:r>
              <a:rPr lang="ru-RU" sz="3000" b="1" dirty="0" smtClean="0">
                <a:solidFill>
                  <a:srgbClr val="0070C0"/>
                </a:solidFill>
              </a:rPr>
              <a:t>сине-голубого</a:t>
            </a:r>
            <a:r>
              <a:rPr lang="en-US" sz="3000" b="1" dirty="0" smtClean="0">
                <a:solidFill>
                  <a:srgbClr val="0070C0"/>
                </a:solidFill>
              </a:rPr>
              <a:t> </a:t>
            </a:r>
            <a:r>
              <a:rPr lang="ru-RU" sz="3000" b="1" dirty="0" smtClean="0">
                <a:solidFill>
                  <a:srgbClr val="FF0000"/>
                </a:solidFill>
              </a:rPr>
              <a:t> цвета </a:t>
            </a:r>
            <a:r>
              <a:rPr lang="ru-RU" sz="3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с </a:t>
            </a:r>
            <a:r>
              <a:rPr lang="ru-RU" sz="3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серебряным</a:t>
            </a:r>
            <a:r>
              <a:rPr lang="ru-RU" sz="3000" b="1" dirty="0" smtClean="0">
                <a:solidFill>
                  <a:srgbClr val="FF0000"/>
                </a:solidFill>
              </a:rPr>
              <a:t> тиснением </a:t>
            </a:r>
            <a:r>
              <a:rPr lang="ru-RU" sz="3000" b="1" dirty="0" smtClean="0">
                <a:solidFill>
                  <a:srgbClr val="0070C0"/>
                </a:solidFill>
              </a:rPr>
              <a:t>и медаль </a:t>
            </a:r>
            <a:r>
              <a:rPr lang="ru-RU" sz="3000" b="1" dirty="0" smtClean="0">
                <a:solidFill>
                  <a:srgbClr val="FF0000"/>
                </a:solidFill>
              </a:rPr>
              <a:t>«</a:t>
            </a:r>
            <a:r>
              <a:rPr lang="ru-RU" sz="3000" b="1" dirty="0">
                <a:solidFill>
                  <a:srgbClr val="FF0000"/>
                </a:solidFill>
              </a:rPr>
              <a:t>За особые успехи в учении» </a:t>
            </a:r>
            <a:r>
              <a:rPr lang="en-US" sz="3000" b="1" dirty="0">
                <a:solidFill>
                  <a:srgbClr val="FF0000"/>
                </a:solidFill>
              </a:rPr>
              <a:t>II</a:t>
            </a:r>
            <a:r>
              <a:rPr lang="ru-RU" sz="3000" b="1" dirty="0" smtClean="0">
                <a:solidFill>
                  <a:srgbClr val="FF0000"/>
                </a:solidFill>
              </a:rPr>
              <a:t> степени  </a:t>
            </a:r>
            <a:r>
              <a:rPr lang="ru-RU" sz="3000" b="1" dirty="0">
                <a:solidFill>
                  <a:srgbClr val="0070C0"/>
                </a:solidFill>
              </a:rPr>
              <a:t>вручается </a:t>
            </a:r>
            <a:r>
              <a:rPr lang="ru-RU" sz="3000" b="1" dirty="0" smtClean="0">
                <a:solidFill>
                  <a:srgbClr val="0070C0"/>
                </a:solidFill>
              </a:rPr>
              <a:t>выпускникам, </a:t>
            </a:r>
            <a:r>
              <a:rPr lang="ru-RU" sz="2800" dirty="0" smtClean="0">
                <a:solidFill>
                  <a:srgbClr val="FF0000"/>
                </a:solidFill>
              </a:rPr>
              <a:t>имеющим по всем учебным предметам, </a:t>
            </a:r>
            <a:r>
              <a:rPr lang="ru-RU" sz="2800" dirty="0" err="1" smtClean="0">
                <a:solidFill>
                  <a:srgbClr val="FF0000"/>
                </a:solidFill>
              </a:rPr>
              <a:t>изучавшимся</a:t>
            </a:r>
            <a:r>
              <a:rPr lang="ru-RU" sz="2800" dirty="0" smtClean="0">
                <a:solidFill>
                  <a:srgbClr val="FF0000"/>
                </a:solidFill>
              </a:rPr>
              <a:t> в соответствии </a:t>
            </a:r>
            <a:r>
              <a:rPr lang="ru-RU" sz="2800" dirty="0">
                <a:solidFill>
                  <a:srgbClr val="FF0000"/>
                </a:solidFill>
              </a:rPr>
              <a:t>с учебным </a:t>
            </a:r>
            <a:r>
              <a:rPr lang="ru-RU" sz="2800" dirty="0" smtClean="0">
                <a:solidFill>
                  <a:srgbClr val="FF0000"/>
                </a:solidFill>
              </a:rPr>
              <a:t>планом,  </a:t>
            </a:r>
            <a:r>
              <a:rPr lang="ru-RU" sz="2800" b="1" dirty="0">
                <a:solidFill>
                  <a:srgbClr val="FF0000"/>
                </a:solidFill>
              </a:rPr>
              <a:t>итоговые</a:t>
            </a:r>
            <a:r>
              <a:rPr lang="ru-RU" sz="2800" dirty="0">
                <a:solidFill>
                  <a:srgbClr val="FF0000"/>
                </a:solidFill>
              </a:rPr>
              <a:t> оценки успеваемости </a:t>
            </a:r>
            <a:r>
              <a:rPr lang="ru-RU" sz="28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"отлично" </a:t>
            </a:r>
            <a:r>
              <a:rPr lang="ru-RU" sz="2800" u="sng" dirty="0" smtClean="0">
                <a:solidFill>
                  <a:srgbClr val="FF0000"/>
                </a:solidFill>
              </a:rPr>
              <a:t>и </a:t>
            </a:r>
            <a:r>
              <a:rPr lang="ru-RU" sz="28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более 2-х оценок «хорошо», </a:t>
            </a:r>
            <a:r>
              <a:rPr lang="ru-RU" dirty="0" smtClean="0">
                <a:solidFill>
                  <a:srgbClr val="FF0000"/>
                </a:solidFill>
              </a:rPr>
              <a:t>успешно </a:t>
            </a:r>
            <a:r>
              <a:rPr lang="ru-RU" dirty="0">
                <a:solidFill>
                  <a:srgbClr val="FF0000"/>
                </a:solidFill>
              </a:rPr>
              <a:t>прошедшим </a:t>
            </a:r>
            <a:r>
              <a:rPr lang="ru-RU" dirty="0" smtClean="0">
                <a:solidFill>
                  <a:srgbClr val="FF0000"/>
                </a:solidFill>
              </a:rPr>
              <a:t>ГИА (без учёта результатов, полученных при прохождении повторно ГИА) и </a:t>
            </a:r>
            <a:r>
              <a:rPr lang="ru-RU" b="1" dirty="0" smtClean="0">
                <a:solidFill>
                  <a:srgbClr val="FF0000"/>
                </a:solidFill>
              </a:rPr>
              <a:t>набравшим: </a:t>
            </a:r>
          </a:p>
          <a:p>
            <a:pPr algn="just"/>
            <a:endParaRPr lang="ru-RU" sz="3000" b="1" i="1" dirty="0" smtClean="0">
              <a:solidFill>
                <a:srgbClr val="0070C0"/>
              </a:solidFill>
            </a:endParaRPr>
          </a:p>
          <a:p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1708029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sz="4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Аттестат особого образца </a:t>
            </a:r>
            <a:r>
              <a:rPr lang="en-US" sz="4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</a:t>
            </a:r>
            <a:r>
              <a:rPr lang="en-US" sz="4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степени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0060" y="1196752"/>
            <a:ext cx="8229600" cy="5400600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ru-RU" sz="1800" dirty="0" smtClean="0"/>
              <a:t>	</a:t>
            </a:r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менее 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60</a:t>
            </a:r>
            <a:r>
              <a:rPr lang="ru-RU" sz="2400" dirty="0" smtClean="0">
                <a:solidFill>
                  <a:srgbClr val="FF0000"/>
                </a:solidFill>
              </a:rPr>
              <a:t> баллов на ЕГЭ по учебному предмету «Русский язык» и </a:t>
            </a:r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менее 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60</a:t>
            </a:r>
            <a:r>
              <a:rPr lang="ru-RU" sz="2400" dirty="0" smtClean="0">
                <a:solidFill>
                  <a:srgbClr val="FF0000"/>
                </a:solidFill>
              </a:rPr>
              <a:t> баллов на ЕГЭ по одному из сдаваемых учебных предметов, либо 5 баллов на ЕГЭ  по учебному предмету «Математика» базового уровня </a:t>
            </a:r>
            <a:r>
              <a:rPr lang="ru-RU" sz="2400" u="sng" dirty="0" smtClean="0">
                <a:solidFill>
                  <a:srgbClr val="0070C0"/>
                </a:solidFill>
              </a:rPr>
              <a:t>(для выпускников, сдающих только учебные предметы «Русский язык» и «Математика» базового уровня);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 smtClean="0">
                <a:solidFill>
                  <a:srgbClr val="0070C0"/>
                </a:solidFill>
              </a:rPr>
              <a:t>	5 баллов по обязательным учебным предметам («Русский язык» и «Математика») - в случае прохождения выпускником ГИА </a:t>
            </a:r>
            <a:r>
              <a:rPr lang="ru-RU" sz="2400" b="1" u="sng" dirty="0" smtClean="0">
                <a:solidFill>
                  <a:srgbClr val="0070C0"/>
                </a:solidFill>
              </a:rPr>
              <a:t>в форме ГВЭ;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0070C0"/>
                </a:solidFill>
              </a:rPr>
              <a:t>	</a:t>
            </a:r>
            <a:r>
              <a:rPr lang="ru-RU" sz="2400" dirty="0" smtClean="0">
                <a:solidFill>
                  <a:srgbClr val="0070C0"/>
                </a:solidFill>
              </a:rPr>
              <a:t>5 баллов по обязательному учебному предмету, сдаваемого в форме ГВЭ, и не менее </a:t>
            </a:r>
            <a:r>
              <a:rPr lang="ru-RU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60</a:t>
            </a:r>
            <a:r>
              <a:rPr lang="ru-RU" sz="2400" dirty="0" smtClean="0">
                <a:solidFill>
                  <a:srgbClr val="0070C0"/>
                </a:solidFill>
              </a:rPr>
              <a:t> баллов по обязательному учебному предмету, </a:t>
            </a:r>
            <a:r>
              <a:rPr lang="ru-RU" sz="2400" dirty="0">
                <a:solidFill>
                  <a:srgbClr val="0070C0"/>
                </a:solidFill>
              </a:rPr>
              <a:t>с</a:t>
            </a:r>
            <a:r>
              <a:rPr lang="ru-RU" sz="2400" dirty="0" smtClean="0">
                <a:solidFill>
                  <a:srgbClr val="0070C0"/>
                </a:solidFill>
              </a:rPr>
              <a:t>даваемому в форме ЕГЭ – </a:t>
            </a:r>
            <a:r>
              <a:rPr lang="ru-RU" sz="2400" b="1" u="sng" dirty="0" smtClean="0">
                <a:solidFill>
                  <a:srgbClr val="0070C0"/>
                </a:solidFill>
              </a:rPr>
              <a:t>в случае выбора выпускником различных форм прохождения ГИА (ЕГЭ и ГВЭ)</a:t>
            </a:r>
            <a:endParaRPr lang="ru-RU" sz="2400" b="1" u="sng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086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740080" cy="1635968"/>
          </a:xfrm>
        </p:spPr>
        <p:txBody>
          <a:bodyPr/>
          <a:lstStyle/>
          <a:p>
            <a:r>
              <a:rPr lang="ru-RU" sz="3600" b="1" dirty="0" smtClean="0">
                <a:solidFill>
                  <a:schemeClr val="tx1"/>
                </a:solidFill>
              </a:rPr>
              <a:t>Сроки и продолжительность проведения ГИА </a:t>
            </a:r>
            <a:r>
              <a:rPr lang="ru-RU" sz="4000" b="1" dirty="0" smtClean="0">
                <a:solidFill>
                  <a:schemeClr val="tx1"/>
                </a:solidFill>
              </a:rPr>
              <a:t> </a:t>
            </a:r>
            <a:r>
              <a:rPr lang="ru-RU" sz="3600" b="1" i="1" dirty="0" smtClean="0">
                <a:solidFill>
                  <a:schemeClr val="tx1"/>
                </a:solidFill>
              </a:rPr>
              <a:t>(п.27 Порядка проведения ГИА)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484784"/>
            <a:ext cx="8928992" cy="5256584"/>
          </a:xfrm>
        </p:spPr>
        <p:txBody>
          <a:bodyPr>
            <a:normAutofit fontScale="92500" lnSpcReduction="10000"/>
          </a:bodyPr>
          <a:lstStyle/>
          <a:p>
            <a:pPr algn="ctr"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C00000"/>
                </a:solidFill>
              </a:rPr>
              <a:t>Единое расписание экзаменов </a:t>
            </a:r>
          </a:p>
          <a:p>
            <a:pPr algn="ctr"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C00000"/>
                </a:solidFill>
              </a:rPr>
              <a:t>  на территории РФ:</a:t>
            </a:r>
          </a:p>
          <a:p>
            <a:r>
              <a:rPr lang="ru-RU" b="1" dirty="0" smtClean="0">
                <a:solidFill>
                  <a:srgbClr val="0070C0"/>
                </a:solidFill>
              </a:rPr>
              <a:t>Основные сроки </a:t>
            </a:r>
            <a:r>
              <a:rPr lang="ru-RU" dirty="0" smtClean="0"/>
              <a:t>– </a:t>
            </a:r>
            <a:r>
              <a:rPr lang="ru-RU" b="1" i="1" u="sng" dirty="0">
                <a:solidFill>
                  <a:srgbClr val="C00000"/>
                </a:solidFill>
              </a:rPr>
              <a:t>с</a:t>
            </a:r>
            <a:r>
              <a:rPr lang="ru-RU" b="1" i="1" u="sng" dirty="0" smtClean="0">
                <a:solidFill>
                  <a:srgbClr val="C00000"/>
                </a:solidFill>
              </a:rPr>
              <a:t> 23 мая по 1 июля (включая резервные дни)</a:t>
            </a:r>
          </a:p>
          <a:p>
            <a:endParaRPr lang="ru-RU" b="1" i="1" u="sng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	ВНИМАНИЕ!!! Дополнительный срок: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70C0"/>
                </a:solidFill>
              </a:rPr>
              <a:t>4 </a:t>
            </a:r>
            <a:r>
              <a:rPr lang="ru-RU" dirty="0">
                <a:solidFill>
                  <a:srgbClr val="0070C0"/>
                </a:solidFill>
              </a:rPr>
              <a:t>сентября </a:t>
            </a:r>
            <a:r>
              <a:rPr lang="ru-RU" dirty="0" smtClean="0">
                <a:solidFill>
                  <a:srgbClr val="0070C0"/>
                </a:solidFill>
              </a:rPr>
              <a:t>(среда) </a:t>
            </a:r>
            <a:r>
              <a:rPr lang="ru-RU" b="1" dirty="0" smtClean="0">
                <a:solidFill>
                  <a:srgbClr val="0070C0"/>
                </a:solidFill>
              </a:rPr>
              <a:t>– русский язык;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70C0"/>
                </a:solidFill>
              </a:rPr>
              <a:t>9 сентября (понедельник) </a:t>
            </a:r>
            <a:r>
              <a:rPr lang="ru-RU" b="1" dirty="0" smtClean="0">
                <a:solidFill>
                  <a:srgbClr val="0070C0"/>
                </a:solidFill>
              </a:rPr>
              <a:t>– </a:t>
            </a:r>
            <a:r>
              <a:rPr lang="ru-RU" b="1" u="sng" dirty="0" smtClean="0">
                <a:solidFill>
                  <a:srgbClr val="0070C0"/>
                </a:solidFill>
              </a:rPr>
              <a:t>ЕГЭ по математике базового уровня;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70C0"/>
                </a:solidFill>
              </a:rPr>
              <a:t>23 сентября </a:t>
            </a:r>
            <a:r>
              <a:rPr lang="ru-RU" b="1" dirty="0">
                <a:solidFill>
                  <a:srgbClr val="0070C0"/>
                </a:solidFill>
              </a:rPr>
              <a:t>(понедельник) – </a:t>
            </a:r>
            <a:r>
              <a:rPr lang="ru-RU" b="1" u="sng" dirty="0">
                <a:solidFill>
                  <a:srgbClr val="0070C0"/>
                </a:solidFill>
              </a:rPr>
              <a:t>ЕГЭ по математике базового </a:t>
            </a:r>
            <a:r>
              <a:rPr lang="ru-RU" b="1" u="sng" dirty="0" smtClean="0">
                <a:solidFill>
                  <a:srgbClr val="0070C0"/>
                </a:solidFill>
              </a:rPr>
              <a:t>уровня, </a:t>
            </a:r>
            <a:r>
              <a:rPr lang="ru-RU" b="1" u="sng" dirty="0">
                <a:solidFill>
                  <a:srgbClr val="0070C0"/>
                </a:solidFill>
              </a:rPr>
              <a:t>русский </a:t>
            </a:r>
            <a:r>
              <a:rPr lang="ru-RU" b="1" u="sng" dirty="0" smtClean="0">
                <a:solidFill>
                  <a:srgbClr val="0070C0"/>
                </a:solidFill>
              </a:rPr>
              <a:t>язык.</a:t>
            </a:r>
            <a:endParaRPr lang="ru-RU" u="sng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ru-RU" b="1" u="sng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ru-RU" b="1" u="sng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РАСПИСАНИЕ ЕГЭ – 2024</a:t>
            </a:r>
            <a:b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700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ОСНОВНОЙ ПЕРИОД</a:t>
            </a:r>
            <a:endParaRPr lang="ru-RU" sz="2700" b="1" u="sng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1317" y="980728"/>
            <a:ext cx="8928992" cy="5760640"/>
          </a:xfrm>
        </p:spPr>
        <p:txBody>
          <a:bodyPr>
            <a:noAutofit/>
          </a:bodyPr>
          <a:lstStyle/>
          <a:p>
            <a:pPr>
              <a:lnSpc>
                <a:spcPct val="125000"/>
              </a:lnSpc>
            </a:pPr>
            <a:r>
              <a:rPr lang="ru-RU" sz="2500" dirty="0" smtClean="0">
                <a:solidFill>
                  <a:srgbClr val="0070C0"/>
                </a:solidFill>
              </a:rPr>
              <a:t>23</a:t>
            </a:r>
            <a:r>
              <a:rPr lang="ru-RU" sz="2500" dirty="0">
                <a:solidFill>
                  <a:srgbClr val="0070C0"/>
                </a:solidFill>
              </a:rPr>
              <a:t>	мая </a:t>
            </a:r>
            <a:r>
              <a:rPr lang="ru-RU" sz="2500" dirty="0" smtClean="0">
                <a:solidFill>
                  <a:srgbClr val="0070C0"/>
                </a:solidFill>
              </a:rPr>
              <a:t>(четверг) </a:t>
            </a:r>
            <a:r>
              <a:rPr lang="ru-RU" sz="2500" dirty="0"/>
              <a:t>- </a:t>
            </a:r>
            <a:r>
              <a:rPr lang="ru-RU" sz="2500" dirty="0">
                <a:solidFill>
                  <a:srgbClr val="0070C0"/>
                </a:solidFill>
              </a:rPr>
              <a:t>география, </a:t>
            </a:r>
            <a:r>
              <a:rPr lang="ru-RU" sz="2500" dirty="0" smtClean="0">
                <a:solidFill>
                  <a:srgbClr val="0070C0"/>
                </a:solidFill>
              </a:rPr>
              <a:t>литература, химия; </a:t>
            </a:r>
          </a:p>
          <a:p>
            <a:pPr>
              <a:lnSpc>
                <a:spcPct val="125000"/>
              </a:lnSpc>
            </a:pPr>
            <a:r>
              <a:rPr lang="ru-RU" sz="2500" dirty="0" smtClean="0">
                <a:solidFill>
                  <a:srgbClr val="FF0000"/>
                </a:solidFill>
              </a:rPr>
              <a:t>28 </a:t>
            </a:r>
            <a:r>
              <a:rPr lang="ru-RU" sz="2500" dirty="0">
                <a:solidFill>
                  <a:srgbClr val="FF0000"/>
                </a:solidFill>
              </a:rPr>
              <a:t>мая </a:t>
            </a:r>
            <a:r>
              <a:rPr lang="ru-RU" sz="2500" dirty="0" smtClean="0">
                <a:solidFill>
                  <a:srgbClr val="FF0000"/>
                </a:solidFill>
              </a:rPr>
              <a:t>(вторник) </a:t>
            </a:r>
            <a:r>
              <a:rPr lang="ru-RU" sz="2500" dirty="0">
                <a:solidFill>
                  <a:srgbClr val="FF0000"/>
                </a:solidFill>
              </a:rPr>
              <a:t>- русский язык;</a:t>
            </a:r>
          </a:p>
          <a:p>
            <a:pPr>
              <a:lnSpc>
                <a:spcPct val="125000"/>
              </a:lnSpc>
            </a:pPr>
            <a:r>
              <a:rPr lang="ru-RU" sz="2500" dirty="0" smtClean="0">
                <a:solidFill>
                  <a:srgbClr val="FF0000"/>
                </a:solidFill>
              </a:rPr>
              <a:t>31 </a:t>
            </a:r>
            <a:r>
              <a:rPr lang="ru-RU" sz="2500" dirty="0">
                <a:solidFill>
                  <a:srgbClr val="FF0000"/>
                </a:solidFill>
              </a:rPr>
              <a:t>мая </a:t>
            </a:r>
            <a:r>
              <a:rPr lang="ru-RU" sz="2500" dirty="0" smtClean="0">
                <a:solidFill>
                  <a:srgbClr val="FF0000"/>
                </a:solidFill>
              </a:rPr>
              <a:t>(пятница) </a:t>
            </a:r>
            <a:r>
              <a:rPr lang="ru-RU" sz="2500" dirty="0">
                <a:solidFill>
                  <a:srgbClr val="FF0000"/>
                </a:solidFill>
              </a:rPr>
              <a:t>- </a:t>
            </a:r>
            <a:r>
              <a:rPr lang="ru-RU" sz="2500" dirty="0" smtClean="0">
                <a:solidFill>
                  <a:srgbClr val="FF0000"/>
                </a:solidFill>
              </a:rPr>
              <a:t>ЕГЭ </a:t>
            </a:r>
            <a:r>
              <a:rPr lang="ru-RU" sz="2500" dirty="0">
                <a:solidFill>
                  <a:srgbClr val="FF0000"/>
                </a:solidFill>
              </a:rPr>
              <a:t>по математике </a:t>
            </a:r>
            <a:r>
              <a:rPr lang="ru-RU" sz="25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профильного</a:t>
            </a:r>
            <a:r>
              <a:rPr lang="ru-RU" sz="2500" dirty="0">
                <a:solidFill>
                  <a:srgbClr val="FF0000"/>
                </a:solidFill>
              </a:rPr>
              <a:t> </a:t>
            </a:r>
            <a:r>
              <a:rPr lang="ru-RU" sz="2500" dirty="0" smtClean="0">
                <a:solidFill>
                  <a:srgbClr val="FF0000"/>
                </a:solidFill>
              </a:rPr>
              <a:t>уровня</a:t>
            </a:r>
            <a:r>
              <a:rPr lang="ru-RU" sz="2500" dirty="0"/>
              <a:t>,</a:t>
            </a:r>
            <a:endParaRPr lang="ru-RU" sz="2500" dirty="0" smtClean="0"/>
          </a:p>
          <a:p>
            <a:pPr marL="0" indent="0">
              <a:lnSpc>
                <a:spcPct val="125000"/>
              </a:lnSpc>
              <a:buNone/>
            </a:pPr>
            <a:r>
              <a:rPr lang="ru-RU" sz="2500" dirty="0">
                <a:solidFill>
                  <a:srgbClr val="FF0000"/>
                </a:solidFill>
              </a:rPr>
              <a:t> </a:t>
            </a:r>
            <a:r>
              <a:rPr lang="ru-RU" sz="2500" dirty="0" smtClean="0">
                <a:solidFill>
                  <a:srgbClr val="FF0000"/>
                </a:solidFill>
              </a:rPr>
              <a:t>                                      </a:t>
            </a:r>
            <a:r>
              <a:rPr lang="ru-RU" sz="2500" dirty="0">
                <a:solidFill>
                  <a:srgbClr val="FF0000"/>
                </a:solidFill>
              </a:rPr>
              <a:t>ЕГЭ по математике </a:t>
            </a:r>
            <a:r>
              <a:rPr lang="ru-RU" sz="25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базового</a:t>
            </a:r>
            <a:r>
              <a:rPr lang="ru-RU" sz="2500" dirty="0">
                <a:solidFill>
                  <a:srgbClr val="FF0000"/>
                </a:solidFill>
              </a:rPr>
              <a:t> уровня</a:t>
            </a:r>
            <a:r>
              <a:rPr lang="ru-RU" sz="2500" dirty="0" smtClean="0"/>
              <a:t>;</a:t>
            </a:r>
          </a:p>
          <a:p>
            <a:pPr>
              <a:lnSpc>
                <a:spcPct val="125000"/>
              </a:lnSpc>
            </a:pPr>
            <a:r>
              <a:rPr lang="ru-RU" sz="2500" dirty="0" smtClean="0">
                <a:solidFill>
                  <a:srgbClr val="0070C0"/>
                </a:solidFill>
              </a:rPr>
              <a:t>4 </a:t>
            </a:r>
            <a:r>
              <a:rPr lang="ru-RU" sz="2500" dirty="0">
                <a:solidFill>
                  <a:srgbClr val="0070C0"/>
                </a:solidFill>
              </a:rPr>
              <a:t>июня </a:t>
            </a:r>
            <a:r>
              <a:rPr lang="ru-RU" sz="2500" dirty="0" smtClean="0">
                <a:solidFill>
                  <a:srgbClr val="0070C0"/>
                </a:solidFill>
              </a:rPr>
              <a:t>(</a:t>
            </a:r>
            <a:r>
              <a:rPr lang="ru-RU" sz="2500" dirty="0">
                <a:solidFill>
                  <a:srgbClr val="0070C0"/>
                </a:solidFill>
              </a:rPr>
              <a:t>вторник</a:t>
            </a:r>
            <a:r>
              <a:rPr lang="ru-RU" sz="2500" dirty="0" smtClean="0">
                <a:solidFill>
                  <a:srgbClr val="0070C0"/>
                </a:solidFill>
              </a:rPr>
              <a:t>) </a:t>
            </a:r>
            <a:r>
              <a:rPr lang="ru-RU" sz="2500" dirty="0">
                <a:solidFill>
                  <a:srgbClr val="0070C0"/>
                </a:solidFill>
              </a:rPr>
              <a:t>– </a:t>
            </a:r>
            <a:r>
              <a:rPr lang="ru-RU" sz="2500" dirty="0" smtClean="0">
                <a:solidFill>
                  <a:srgbClr val="0070C0"/>
                </a:solidFill>
              </a:rPr>
              <a:t>обществознание;</a:t>
            </a:r>
          </a:p>
          <a:p>
            <a:pPr>
              <a:lnSpc>
                <a:spcPct val="125000"/>
              </a:lnSpc>
            </a:pPr>
            <a:r>
              <a:rPr lang="ru-RU" sz="2500" dirty="0" smtClean="0">
                <a:solidFill>
                  <a:srgbClr val="0070C0"/>
                </a:solidFill>
              </a:rPr>
              <a:t>7 </a:t>
            </a:r>
            <a:r>
              <a:rPr lang="ru-RU" sz="2500" dirty="0">
                <a:solidFill>
                  <a:srgbClr val="0070C0"/>
                </a:solidFill>
              </a:rPr>
              <a:t>июня </a:t>
            </a:r>
            <a:r>
              <a:rPr lang="ru-RU" sz="2500" dirty="0" smtClean="0">
                <a:solidFill>
                  <a:srgbClr val="0070C0"/>
                </a:solidFill>
              </a:rPr>
              <a:t>(</a:t>
            </a:r>
            <a:r>
              <a:rPr lang="ru-RU" sz="2500" dirty="0">
                <a:solidFill>
                  <a:srgbClr val="0070C0"/>
                </a:solidFill>
              </a:rPr>
              <a:t>пятница</a:t>
            </a:r>
            <a:r>
              <a:rPr lang="ru-RU" sz="2500" dirty="0" smtClean="0">
                <a:solidFill>
                  <a:srgbClr val="0070C0"/>
                </a:solidFill>
              </a:rPr>
              <a:t>) </a:t>
            </a:r>
            <a:r>
              <a:rPr lang="ru-RU" sz="2500" dirty="0">
                <a:solidFill>
                  <a:srgbClr val="0070C0"/>
                </a:solidFill>
              </a:rPr>
              <a:t>– </a:t>
            </a:r>
            <a:r>
              <a:rPr lang="ru-RU" sz="2500" dirty="0" smtClean="0">
                <a:solidFill>
                  <a:srgbClr val="0070C0"/>
                </a:solidFill>
              </a:rPr>
              <a:t>информатика; </a:t>
            </a:r>
          </a:p>
          <a:p>
            <a:pPr>
              <a:lnSpc>
                <a:spcPct val="125000"/>
              </a:lnSpc>
            </a:pPr>
            <a:r>
              <a:rPr lang="ru-RU" sz="2500" dirty="0" smtClean="0">
                <a:solidFill>
                  <a:srgbClr val="0070C0"/>
                </a:solidFill>
              </a:rPr>
              <a:t>10 </a:t>
            </a:r>
            <a:r>
              <a:rPr lang="ru-RU" sz="2500" dirty="0">
                <a:solidFill>
                  <a:srgbClr val="0070C0"/>
                </a:solidFill>
              </a:rPr>
              <a:t>июня (понедельник) </a:t>
            </a:r>
            <a:r>
              <a:rPr lang="ru-RU" sz="2500" dirty="0" smtClean="0">
                <a:solidFill>
                  <a:srgbClr val="0070C0"/>
                </a:solidFill>
              </a:rPr>
              <a:t>- </a:t>
            </a:r>
            <a:r>
              <a:rPr lang="ru-RU" sz="2500" dirty="0">
                <a:solidFill>
                  <a:srgbClr val="0070C0"/>
                </a:solidFill>
              </a:rPr>
              <a:t>история, физика; </a:t>
            </a:r>
            <a:endParaRPr lang="ru-RU" sz="2500" dirty="0" smtClean="0">
              <a:solidFill>
                <a:srgbClr val="0070C0"/>
              </a:solidFill>
            </a:endParaRPr>
          </a:p>
          <a:p>
            <a:pPr>
              <a:lnSpc>
                <a:spcPct val="125000"/>
              </a:lnSpc>
            </a:pPr>
            <a:r>
              <a:rPr lang="ru-RU" sz="2500" dirty="0" smtClean="0">
                <a:solidFill>
                  <a:srgbClr val="0070C0"/>
                </a:solidFill>
              </a:rPr>
              <a:t>13 </a:t>
            </a:r>
            <a:r>
              <a:rPr lang="ru-RU" sz="2500" dirty="0">
                <a:solidFill>
                  <a:srgbClr val="0070C0"/>
                </a:solidFill>
              </a:rPr>
              <a:t>июня (четверг) – </a:t>
            </a:r>
            <a:r>
              <a:rPr lang="ru-RU" sz="2500" dirty="0" smtClean="0">
                <a:solidFill>
                  <a:srgbClr val="0070C0"/>
                </a:solidFill>
              </a:rPr>
              <a:t>биология, иностранные языки (письменная часть);</a:t>
            </a:r>
          </a:p>
          <a:p>
            <a:pPr>
              <a:lnSpc>
                <a:spcPct val="125000"/>
              </a:lnSpc>
            </a:pPr>
            <a:r>
              <a:rPr lang="ru-RU" sz="2500" dirty="0" smtClean="0">
                <a:solidFill>
                  <a:srgbClr val="0070C0"/>
                </a:solidFill>
              </a:rPr>
              <a:t>17 </a:t>
            </a:r>
            <a:r>
              <a:rPr lang="ru-RU" sz="2500" dirty="0">
                <a:solidFill>
                  <a:srgbClr val="0070C0"/>
                </a:solidFill>
              </a:rPr>
              <a:t>июня (понедельник) – иностранные языки </a:t>
            </a:r>
            <a:r>
              <a:rPr lang="ru-RU" sz="2500" dirty="0" smtClean="0">
                <a:solidFill>
                  <a:srgbClr val="0070C0"/>
                </a:solidFill>
              </a:rPr>
              <a:t>(устная часть).</a:t>
            </a:r>
          </a:p>
        </p:txBody>
      </p:sp>
    </p:spTree>
    <p:extLst>
      <p:ext uri="{BB962C8B-B14F-4D97-AF65-F5344CB8AC3E}">
        <p14:creationId xmlns:p14="http://schemas.microsoft.com/office/powerpoint/2010/main" val="1452991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/>
          </p:cNvSpPr>
          <p:nvPr>
            <p:ph type="title"/>
          </p:nvPr>
        </p:nvSpPr>
        <p:spPr>
          <a:xfrm>
            <a:off x="468313" y="115888"/>
            <a:ext cx="8229600" cy="649287"/>
          </a:xfrm>
        </p:spPr>
        <p:txBody>
          <a:bodyPr/>
          <a:lstStyle/>
          <a:p>
            <a:pPr algn="l"/>
            <a:r>
              <a:rPr lang="ru-RU" altLang="ru-RU" sz="3200" b="0" u="sng" dirty="0" smtClean="0">
                <a:latin typeface="Times New Roman" pitchFamily="18" charset="0"/>
                <a:cs typeface="Times New Roman" pitchFamily="18" charset="0"/>
              </a:rPr>
              <a:t>Сроки пересдачи ЕГЭ – </a:t>
            </a:r>
            <a:r>
              <a:rPr lang="ru-RU" altLang="ru-RU" sz="3200" b="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резервные дни</a:t>
            </a:r>
          </a:p>
        </p:txBody>
      </p:sp>
      <p:sp>
        <p:nvSpPr>
          <p:cNvPr id="18435" name="Прямоугольник 1"/>
          <p:cNvSpPr>
            <a:spLocks noChangeArrowheads="1"/>
          </p:cNvSpPr>
          <p:nvPr/>
        </p:nvSpPr>
        <p:spPr bwMode="auto">
          <a:xfrm>
            <a:off x="468313" y="830342"/>
            <a:ext cx="8675687" cy="580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7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Для участников ЕГЭ - выпускников </a:t>
            </a:r>
            <a:r>
              <a:rPr lang="ru-RU" altLang="ru-RU" sz="27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2024 года</a:t>
            </a:r>
            <a:r>
              <a:rPr lang="ru-RU" altLang="ru-RU" sz="27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eaLnBrk="1" hangingPunct="1"/>
            <a:r>
              <a:rPr lang="ru-RU" altLang="ru-RU" sz="27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получивших на государственной (итоговой)</a:t>
            </a:r>
          </a:p>
          <a:p>
            <a:pPr eaLnBrk="1" hangingPunct="1"/>
            <a:r>
              <a:rPr lang="ru-RU" altLang="ru-RU" sz="27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аттестации в форме ЕГЭ </a:t>
            </a:r>
            <a:r>
              <a:rPr lang="ru-RU" altLang="ru-RU" sz="27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700" b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один</a:t>
            </a:r>
            <a:r>
              <a:rPr lang="ru-RU" altLang="ru-RU" sz="2700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700" b="1" u="sng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неудовлетворительный</a:t>
            </a:r>
            <a:endParaRPr lang="ru-RU" altLang="ru-RU" sz="27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ru-RU" altLang="ru-RU" sz="27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результат </a:t>
            </a:r>
            <a:r>
              <a:rPr lang="ru-RU" altLang="ru-RU" sz="2700" u="sng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по любому предмету, </a:t>
            </a:r>
            <a:r>
              <a:rPr lang="ru-RU" altLang="ru-RU" sz="2700" dirty="0">
                <a:solidFill>
                  <a:srgbClr val="0D75F3"/>
                </a:solidFill>
                <a:latin typeface="Times New Roman" pitchFamily="18" charset="0"/>
                <a:cs typeface="Times New Roman" pitchFamily="18" charset="0"/>
              </a:rPr>
              <a:t>а также</a:t>
            </a:r>
            <a:r>
              <a:rPr lang="ru-RU" altLang="ru-RU" sz="2700" u="sng" dirty="0">
                <a:solidFill>
                  <a:srgbClr val="0D75F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700" u="sng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altLang="ru-RU" sz="2700" u="sng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сдавшие </a:t>
            </a:r>
            <a:r>
              <a:rPr lang="ru-RU" altLang="ru-RU" sz="2700" u="sng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ЕГЭ</a:t>
            </a:r>
          </a:p>
          <a:p>
            <a:pPr eaLnBrk="1" hangingPunct="1"/>
            <a:r>
              <a:rPr lang="ru-RU" altLang="ru-RU" sz="2700" u="sng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altLang="ru-RU" sz="2700" u="sng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уважительной </a:t>
            </a:r>
            <a:r>
              <a:rPr lang="ru-RU" altLang="ru-RU" sz="2700" u="sng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причине или имеющие совпадение</a:t>
            </a:r>
          </a:p>
          <a:p>
            <a:pPr eaLnBrk="1" hangingPunct="1"/>
            <a:r>
              <a:rPr lang="ru-RU" altLang="ru-RU" sz="2700" u="sng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предметов</a:t>
            </a:r>
            <a:r>
              <a:rPr lang="ru-RU" altLang="ru-RU" sz="2700" u="sng" dirty="0" smtClean="0">
                <a:solidFill>
                  <a:srgbClr val="0D75F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700" dirty="0" smtClean="0">
                <a:solidFill>
                  <a:srgbClr val="0D75F3"/>
                </a:solidFill>
                <a:latin typeface="Times New Roman" pitchFamily="18" charset="0"/>
                <a:cs typeface="Times New Roman" pitchFamily="18" charset="0"/>
              </a:rPr>
              <a:t>предусмотрены </a:t>
            </a:r>
            <a:r>
              <a:rPr lang="ru-RU" altLang="ru-RU" sz="2800" b="1" u="sng" dirty="0">
                <a:solidFill>
                  <a:srgbClr val="0D75F3"/>
                </a:solidFill>
                <a:latin typeface="Times New Roman" pitchFamily="18" charset="0"/>
                <a:cs typeface="Times New Roman" pitchFamily="18" charset="0"/>
              </a:rPr>
              <a:t>резервные дни</a:t>
            </a:r>
            <a:r>
              <a:rPr lang="ru-RU" altLang="ru-RU" sz="2800" dirty="0" smtClean="0">
                <a:solidFill>
                  <a:srgbClr val="0D75F3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altLang="ru-RU" sz="2800" dirty="0">
              <a:solidFill>
                <a:srgbClr val="0D75F3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30000"/>
              </a:lnSpc>
            </a:pPr>
            <a:r>
              <a:rPr lang="ru-RU" sz="2000" b="1" dirty="0" smtClean="0">
                <a:solidFill>
                  <a:srgbClr val="FF0000"/>
                </a:solidFill>
                <a:latin typeface="Roboto"/>
              </a:rPr>
              <a:t>20 </a:t>
            </a:r>
            <a:r>
              <a:rPr lang="ru-RU" sz="2000" b="1" dirty="0">
                <a:solidFill>
                  <a:srgbClr val="FF0000"/>
                </a:solidFill>
                <a:latin typeface="Roboto"/>
              </a:rPr>
              <a:t>июня (четверг) – русский язык</a:t>
            </a:r>
            <a:r>
              <a:rPr lang="ru-RU" sz="2000" b="1" dirty="0" smtClean="0">
                <a:solidFill>
                  <a:srgbClr val="FF0000"/>
                </a:solidFill>
                <a:latin typeface="Roboto"/>
              </a:rPr>
              <a:t>;</a:t>
            </a:r>
          </a:p>
          <a:p>
            <a:pPr>
              <a:lnSpc>
                <a:spcPct val="130000"/>
              </a:lnSpc>
            </a:pPr>
            <a:r>
              <a:rPr lang="ru-RU" sz="2000" b="1" dirty="0" smtClean="0">
                <a:solidFill>
                  <a:srgbClr val="0070C0"/>
                </a:solidFill>
                <a:latin typeface="Roboto"/>
              </a:rPr>
              <a:t>21 </a:t>
            </a:r>
            <a:r>
              <a:rPr lang="ru-RU" sz="2000" b="1" dirty="0">
                <a:solidFill>
                  <a:srgbClr val="0070C0"/>
                </a:solidFill>
                <a:latin typeface="Roboto"/>
              </a:rPr>
              <a:t>июня (пятница) </a:t>
            </a:r>
            <a:r>
              <a:rPr lang="ru-RU" sz="2000" dirty="0" smtClean="0">
                <a:solidFill>
                  <a:srgbClr val="000000"/>
                </a:solidFill>
                <a:latin typeface="Roboto"/>
              </a:rPr>
              <a:t>– </a:t>
            </a:r>
            <a:r>
              <a:rPr lang="ru-RU" sz="2000" dirty="0">
                <a:solidFill>
                  <a:srgbClr val="000000"/>
                </a:solidFill>
                <a:latin typeface="Roboto"/>
              </a:rPr>
              <a:t>география, литература, </a:t>
            </a:r>
            <a:r>
              <a:rPr lang="ru-RU" sz="2000" dirty="0" smtClean="0">
                <a:solidFill>
                  <a:srgbClr val="000000"/>
                </a:solidFill>
                <a:latin typeface="Roboto"/>
              </a:rPr>
              <a:t>физика;</a:t>
            </a:r>
          </a:p>
          <a:p>
            <a:pPr>
              <a:lnSpc>
                <a:spcPct val="130000"/>
              </a:lnSpc>
            </a:pPr>
            <a:r>
              <a:rPr lang="ru-RU" sz="2000" b="1" dirty="0" smtClean="0">
                <a:solidFill>
                  <a:srgbClr val="FF0000"/>
                </a:solidFill>
                <a:latin typeface="Roboto"/>
              </a:rPr>
              <a:t>24 </a:t>
            </a:r>
            <a:r>
              <a:rPr lang="ru-RU" sz="2000" b="1" dirty="0">
                <a:solidFill>
                  <a:srgbClr val="FF0000"/>
                </a:solidFill>
                <a:latin typeface="Roboto"/>
              </a:rPr>
              <a:t>июня (понедельник</a:t>
            </a:r>
            <a:r>
              <a:rPr lang="ru-RU" sz="2000" dirty="0" smtClean="0">
                <a:solidFill>
                  <a:srgbClr val="FF0000"/>
                </a:solidFill>
                <a:latin typeface="Roboto"/>
              </a:rPr>
              <a:t>)</a:t>
            </a:r>
            <a:r>
              <a:rPr lang="ru-RU" sz="2000" dirty="0">
                <a:solidFill>
                  <a:srgbClr val="FF0000"/>
                </a:solidFill>
                <a:latin typeface="Roboto"/>
              </a:rPr>
              <a:t> -</a:t>
            </a:r>
            <a:r>
              <a:rPr lang="ru-RU" sz="2000" dirty="0" smtClean="0">
                <a:solidFill>
                  <a:srgbClr val="FF0000"/>
                </a:solidFill>
                <a:latin typeface="Roboto"/>
              </a:rPr>
              <a:t>  </a:t>
            </a:r>
            <a:r>
              <a:rPr lang="ru-RU" sz="2000" b="1" u="sng" dirty="0">
                <a:solidFill>
                  <a:srgbClr val="FF0000"/>
                </a:solidFill>
                <a:latin typeface="Roboto"/>
              </a:rPr>
              <a:t>ЕГЭ по математике профильного </a:t>
            </a:r>
            <a:r>
              <a:rPr lang="ru-RU" sz="2000" b="1" u="sng" dirty="0" smtClean="0">
                <a:solidFill>
                  <a:srgbClr val="FF0000"/>
                </a:solidFill>
                <a:latin typeface="Roboto"/>
              </a:rPr>
              <a:t>и базового уровней;</a:t>
            </a:r>
            <a:endParaRPr lang="ru-RU" sz="2000" b="1" u="sng" dirty="0">
              <a:solidFill>
                <a:srgbClr val="FF0000"/>
              </a:solidFill>
              <a:latin typeface="Roboto"/>
            </a:endParaRPr>
          </a:p>
          <a:p>
            <a:pPr>
              <a:lnSpc>
                <a:spcPct val="130000"/>
              </a:lnSpc>
            </a:pPr>
            <a:r>
              <a:rPr lang="ru-RU" sz="2000" b="1" dirty="0" smtClean="0">
                <a:solidFill>
                  <a:srgbClr val="0070C0"/>
                </a:solidFill>
                <a:latin typeface="Roboto"/>
              </a:rPr>
              <a:t>25 </a:t>
            </a:r>
            <a:r>
              <a:rPr lang="ru-RU" sz="2000" b="1" dirty="0">
                <a:solidFill>
                  <a:srgbClr val="0070C0"/>
                </a:solidFill>
                <a:latin typeface="Roboto"/>
              </a:rPr>
              <a:t>июня (вторник) </a:t>
            </a:r>
            <a:r>
              <a:rPr lang="ru-RU" sz="2000" dirty="0">
                <a:solidFill>
                  <a:srgbClr val="0070C0"/>
                </a:solidFill>
                <a:latin typeface="Roboto"/>
              </a:rPr>
              <a:t>– информатика, обществознание, химия; </a:t>
            </a:r>
            <a:endParaRPr lang="ru-RU" sz="2000" dirty="0" smtClean="0">
              <a:solidFill>
                <a:srgbClr val="0070C0"/>
              </a:solidFill>
              <a:latin typeface="Roboto"/>
            </a:endParaRPr>
          </a:p>
          <a:p>
            <a:pPr>
              <a:lnSpc>
                <a:spcPct val="130000"/>
              </a:lnSpc>
            </a:pPr>
            <a:r>
              <a:rPr lang="ru-RU" sz="2000" b="1" dirty="0" smtClean="0">
                <a:solidFill>
                  <a:srgbClr val="0070C0"/>
                </a:solidFill>
                <a:latin typeface="Roboto"/>
              </a:rPr>
              <a:t>26 </a:t>
            </a:r>
            <a:r>
              <a:rPr lang="ru-RU" sz="2000" b="1" dirty="0">
                <a:solidFill>
                  <a:srgbClr val="0070C0"/>
                </a:solidFill>
                <a:latin typeface="Roboto"/>
              </a:rPr>
              <a:t>июня (среда) </a:t>
            </a:r>
            <a:r>
              <a:rPr lang="ru-RU" sz="2000" dirty="0">
                <a:solidFill>
                  <a:srgbClr val="0070C0"/>
                </a:solidFill>
                <a:latin typeface="Roboto"/>
              </a:rPr>
              <a:t>– история, иностранные языки (устная часть); </a:t>
            </a:r>
          </a:p>
          <a:p>
            <a:pPr>
              <a:lnSpc>
                <a:spcPct val="130000"/>
              </a:lnSpc>
            </a:pPr>
            <a:r>
              <a:rPr lang="ru-RU" sz="2000" b="1" dirty="0" smtClean="0">
                <a:solidFill>
                  <a:srgbClr val="0070C0"/>
                </a:solidFill>
                <a:latin typeface="Roboto"/>
              </a:rPr>
              <a:t>27 </a:t>
            </a:r>
            <a:r>
              <a:rPr lang="ru-RU" sz="2000" b="1" dirty="0">
                <a:solidFill>
                  <a:srgbClr val="0070C0"/>
                </a:solidFill>
                <a:latin typeface="Roboto"/>
              </a:rPr>
              <a:t>июня (четверг)</a:t>
            </a:r>
            <a:r>
              <a:rPr lang="ru-RU" sz="2000" dirty="0">
                <a:solidFill>
                  <a:srgbClr val="000000"/>
                </a:solidFill>
                <a:latin typeface="Roboto"/>
              </a:rPr>
              <a:t> </a:t>
            </a:r>
            <a:r>
              <a:rPr lang="ru-RU" sz="2000" dirty="0">
                <a:solidFill>
                  <a:srgbClr val="0070C0"/>
                </a:solidFill>
                <a:latin typeface="Roboto"/>
              </a:rPr>
              <a:t>– биология, иностранные языки (письменная часть); </a:t>
            </a:r>
          </a:p>
          <a:p>
            <a:pPr>
              <a:lnSpc>
                <a:spcPct val="130000"/>
              </a:lnSpc>
            </a:pPr>
            <a:r>
              <a:rPr lang="ru-RU" sz="2000" b="1" dirty="0">
                <a:solidFill>
                  <a:srgbClr val="0070C0"/>
                </a:solidFill>
                <a:latin typeface="Roboto"/>
              </a:rPr>
              <a:t>1</a:t>
            </a:r>
            <a:r>
              <a:rPr lang="ru-RU" sz="2000" b="1" dirty="0" smtClean="0">
                <a:solidFill>
                  <a:srgbClr val="0070C0"/>
                </a:solidFill>
                <a:latin typeface="Roboto"/>
              </a:rPr>
              <a:t> </a:t>
            </a:r>
            <a:r>
              <a:rPr lang="ru-RU" sz="2000" b="1" dirty="0">
                <a:solidFill>
                  <a:srgbClr val="0070C0"/>
                </a:solidFill>
                <a:latin typeface="Roboto"/>
              </a:rPr>
              <a:t>июля (понедельник</a:t>
            </a:r>
            <a:r>
              <a:rPr lang="ru-RU" sz="2000" dirty="0" smtClean="0">
                <a:solidFill>
                  <a:srgbClr val="000000"/>
                </a:solidFill>
                <a:latin typeface="Roboto"/>
              </a:rPr>
              <a:t>) </a:t>
            </a:r>
            <a:r>
              <a:rPr lang="ru-RU" sz="2000" dirty="0">
                <a:solidFill>
                  <a:srgbClr val="0070C0"/>
                </a:solidFill>
                <a:latin typeface="Roboto"/>
              </a:rPr>
              <a:t>– по всем учебным предметам.</a:t>
            </a:r>
          </a:p>
        </p:txBody>
      </p:sp>
      <p:pic>
        <p:nvPicPr>
          <p:cNvPr id="18437" name="Рисунок 6" descr="of_sborka1au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425" y="133350"/>
            <a:ext cx="1373188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1242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16632"/>
            <a:ext cx="8236024" cy="864096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chemeClr val="tx1"/>
                </a:solidFill>
              </a:rPr>
              <a:t>Оснащение ППЭ</a:t>
            </a: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sz="3600" b="1" i="1" dirty="0" smtClean="0">
                <a:solidFill>
                  <a:schemeClr val="tx1"/>
                </a:solidFill>
              </a:rPr>
              <a:t>(п.36 Порядка проведения ГИА)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124744"/>
            <a:ext cx="8784976" cy="5544616"/>
          </a:xfrm>
        </p:spPr>
        <p:txBody>
          <a:bodyPr/>
          <a:lstStyle/>
          <a:p>
            <a:r>
              <a:rPr lang="ru-RU" sz="3300" dirty="0" smtClean="0">
                <a:solidFill>
                  <a:srgbClr val="0070C0"/>
                </a:solidFill>
              </a:rPr>
              <a:t>ППЭ оборудуются стационарными или переносными </a:t>
            </a:r>
            <a:r>
              <a:rPr lang="ru-RU" sz="3300" b="1" dirty="0" smtClean="0">
                <a:solidFill>
                  <a:srgbClr val="FF0000"/>
                </a:solidFill>
              </a:rPr>
              <a:t>металлоискателями;</a:t>
            </a:r>
          </a:p>
          <a:p>
            <a:r>
              <a:rPr lang="ru-RU" sz="3300" dirty="0" smtClean="0">
                <a:solidFill>
                  <a:srgbClr val="0070C0"/>
                </a:solidFill>
              </a:rPr>
              <a:t>по решению ГЭК ППЭ оборудуются </a:t>
            </a:r>
            <a:r>
              <a:rPr lang="ru-RU" sz="3300" b="1" dirty="0">
                <a:solidFill>
                  <a:srgbClr val="FF0000"/>
                </a:solidFill>
              </a:rPr>
              <a:t>системами подавления сигналов подвижной связи</a:t>
            </a:r>
            <a:r>
              <a:rPr lang="ru-RU" sz="3300" dirty="0" smtClean="0">
                <a:solidFill>
                  <a:srgbClr val="0070C0"/>
                </a:solidFill>
              </a:rPr>
              <a:t>;</a:t>
            </a:r>
          </a:p>
          <a:p>
            <a:r>
              <a:rPr lang="ru-RU" sz="3300" dirty="0" smtClean="0">
                <a:solidFill>
                  <a:srgbClr val="0070C0"/>
                </a:solidFill>
              </a:rPr>
              <a:t>аудитории оборудуются </a:t>
            </a:r>
            <a:r>
              <a:rPr lang="ru-RU" sz="3300" b="1" dirty="0">
                <a:solidFill>
                  <a:srgbClr val="FF0000"/>
                </a:solidFill>
              </a:rPr>
              <a:t>средствами</a:t>
            </a:r>
            <a:r>
              <a:rPr lang="ru-RU" sz="3300" dirty="0" smtClean="0">
                <a:solidFill>
                  <a:srgbClr val="0070C0"/>
                </a:solidFill>
              </a:rPr>
              <a:t> </a:t>
            </a:r>
            <a:r>
              <a:rPr lang="ru-RU" sz="3300" b="1" dirty="0">
                <a:solidFill>
                  <a:srgbClr val="FF0000"/>
                </a:solidFill>
              </a:rPr>
              <a:t>видеонаблюдения</a:t>
            </a:r>
            <a:r>
              <a:rPr lang="ru-RU" sz="3300" dirty="0" smtClean="0">
                <a:solidFill>
                  <a:srgbClr val="0070C0"/>
                </a:solidFill>
              </a:rPr>
              <a:t> </a:t>
            </a:r>
            <a:r>
              <a:rPr lang="ru-RU" sz="3300" dirty="0" smtClean="0"/>
              <a:t>(</a:t>
            </a:r>
            <a:r>
              <a:rPr lang="ru-RU" sz="3300" b="1" i="1" u="sng" dirty="0" smtClean="0">
                <a:solidFill>
                  <a:srgbClr val="C00000"/>
                </a:solidFill>
              </a:rPr>
              <a:t>в режиме </a:t>
            </a:r>
            <a:r>
              <a:rPr lang="en-US" sz="3300" b="1" i="1" u="sng" dirty="0" smtClean="0">
                <a:solidFill>
                  <a:srgbClr val="C00000"/>
                </a:solidFill>
              </a:rPr>
              <a:t>on-line</a:t>
            </a:r>
            <a:r>
              <a:rPr lang="ru-RU" sz="3300" dirty="0" smtClean="0"/>
              <a:t>); </a:t>
            </a:r>
          </a:p>
          <a:p>
            <a:pPr marL="0" indent="0">
              <a:buNone/>
            </a:pPr>
            <a:r>
              <a:rPr lang="ru-RU" sz="3300" dirty="0" smtClean="0">
                <a:solidFill>
                  <a:srgbClr val="0070C0"/>
                </a:solidFill>
              </a:rPr>
              <a:t>срок хранения видеозаписи экзамена – не менее 3 месяцев;</a:t>
            </a:r>
            <a:endParaRPr lang="ru-RU" sz="33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740080" cy="620688"/>
          </a:xfrm>
        </p:spPr>
        <p:txBody>
          <a:bodyPr>
            <a:normAutofit fontScale="90000"/>
          </a:bodyPr>
          <a:lstStyle/>
          <a:p>
            <a:r>
              <a:rPr lang="en-US" altLang="ru-RU" b="1" dirty="0" smtClean="0">
                <a:solidFill>
                  <a:srgbClr val="C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On-line</a:t>
            </a:r>
            <a:r>
              <a:rPr lang="ru-RU" altLang="ru-RU" b="1" dirty="0" smtClean="0">
                <a:solidFill>
                  <a:srgbClr val="C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наблюдение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5" name="Изображение 3" descr="IMG_7906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89" r="11629" b="7973"/>
          <a:stretch>
            <a:fillRect/>
          </a:stretch>
        </p:blipFill>
        <p:spPr bwMode="auto">
          <a:xfrm>
            <a:off x="179512" y="620688"/>
            <a:ext cx="3888432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Изображение 5" descr="DSC_0198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501008"/>
            <a:ext cx="3890469" cy="3048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355976" y="527674"/>
            <a:ext cx="4536504" cy="61416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defRPr/>
            </a:pPr>
            <a:r>
              <a:rPr lang="ru-RU" altLang="ru-RU" sz="2700" b="1" dirty="0" smtClean="0">
                <a:latin typeface="Cambria" panose="02040503050406030204" pitchFamily="18" charset="0"/>
              </a:rPr>
              <a:t>Студенты-волонтеры, которые прошли обучение и успешно преодолели итоговое тестирование по специальному курсу подготовки </a:t>
            </a:r>
            <a:r>
              <a:rPr lang="en-US" altLang="ru-RU" sz="2700" b="1" dirty="0" smtClean="0">
                <a:latin typeface="Cambria" panose="02040503050406030204" pitchFamily="18" charset="0"/>
              </a:rPr>
              <a:t>on-line</a:t>
            </a:r>
            <a:r>
              <a:rPr lang="ru-RU" altLang="ru-RU" sz="2700" b="1" dirty="0" smtClean="0">
                <a:latin typeface="Cambria" panose="02040503050406030204" pitchFamily="18" charset="0"/>
              </a:rPr>
              <a:t> наблюдателей.</a:t>
            </a:r>
          </a:p>
          <a:p>
            <a:pPr eaLnBrk="1" hangingPunct="1">
              <a:defRPr/>
            </a:pPr>
            <a:r>
              <a:rPr lang="ru-RU" altLang="ru-RU" sz="2700" b="1" dirty="0" err="1" smtClean="0">
                <a:latin typeface="Cambria" panose="02040503050406030204" pitchFamily="18" charset="0"/>
              </a:rPr>
              <a:t>Рособрнадзор</a:t>
            </a:r>
            <a:r>
              <a:rPr lang="ru-RU" altLang="ru-RU" sz="2700" b="1" dirty="0" smtClean="0">
                <a:latin typeface="Cambria" panose="02040503050406030204" pitchFamily="18" charset="0"/>
              </a:rPr>
              <a:t> определяет для каждого наблюдателя перечень аудиторий, по которым он должен осуществлять </a:t>
            </a:r>
            <a:r>
              <a:rPr lang="en-US" altLang="ru-RU" sz="2700" b="1" dirty="0" smtClean="0">
                <a:latin typeface="Cambria" panose="02040503050406030204" pitchFamily="18" charset="0"/>
              </a:rPr>
              <a:t>on-line</a:t>
            </a:r>
            <a:r>
              <a:rPr lang="ru-RU" altLang="ru-RU" sz="2700" b="1" dirty="0" smtClean="0">
                <a:latin typeface="Cambria" panose="02040503050406030204" pitchFamily="18" charset="0"/>
              </a:rPr>
              <a:t> мониторинг.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332656"/>
            <a:ext cx="8020000" cy="108012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Обязанности обучающегося </a:t>
            </a:r>
            <a:r>
              <a:rPr lang="ru-RU" sz="3600" b="1" i="1" dirty="0" smtClean="0">
                <a:solidFill>
                  <a:srgbClr val="0070C0"/>
                </a:solidFill>
              </a:rPr>
              <a:t>(п.72 Порядка проведения ГИА)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484784"/>
            <a:ext cx="8640960" cy="5184576"/>
          </a:xfrm>
        </p:spPr>
        <p:txBody>
          <a:bodyPr>
            <a:normAutofit fontScale="92500" lnSpcReduction="20000"/>
          </a:bodyPr>
          <a:lstStyle/>
          <a:p>
            <a:r>
              <a:rPr lang="ru-RU" sz="3000" b="1" u="sng" dirty="0" smtClean="0">
                <a:solidFill>
                  <a:srgbClr val="FF0000"/>
                </a:solidFill>
              </a:rPr>
              <a:t>Соблюдение установленного порядка, следование указаниям организатора.</a:t>
            </a:r>
          </a:p>
          <a:p>
            <a:pPr marL="0" indent="0">
              <a:buNone/>
            </a:pPr>
            <a:r>
              <a:rPr lang="ru-RU" sz="36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Запрещается: </a:t>
            </a:r>
          </a:p>
          <a:p>
            <a:r>
              <a:rPr lang="ru-RU" sz="2800" b="1" dirty="0">
                <a:solidFill>
                  <a:srgbClr val="0070C0"/>
                </a:solidFill>
              </a:rPr>
              <a:t>перемещаться по ППЭ во время экзамена без сопровождения </a:t>
            </a:r>
            <a:r>
              <a:rPr lang="ru-RU" sz="2800" b="1" dirty="0" smtClean="0">
                <a:solidFill>
                  <a:srgbClr val="0070C0"/>
                </a:solidFill>
              </a:rPr>
              <a:t>организатора;</a:t>
            </a:r>
          </a:p>
          <a:p>
            <a:r>
              <a:rPr lang="ru-RU" sz="2800" b="1" dirty="0">
                <a:solidFill>
                  <a:srgbClr val="0070C0"/>
                </a:solidFill>
              </a:rPr>
              <a:t>разговаривать, пересаживаться, обмениваться любыми материалами и </a:t>
            </a:r>
            <a:r>
              <a:rPr lang="ru-RU" sz="2800" b="1" dirty="0" smtClean="0">
                <a:solidFill>
                  <a:srgbClr val="0070C0"/>
                </a:solidFill>
              </a:rPr>
              <a:t>предметами;</a:t>
            </a:r>
          </a:p>
          <a:p>
            <a:r>
              <a:rPr lang="ru-RU" sz="2800" b="1" dirty="0">
                <a:solidFill>
                  <a:srgbClr val="FF0000"/>
                </a:solidFill>
              </a:rPr>
              <a:t>выносить из аудиторий </a:t>
            </a:r>
            <a:r>
              <a:rPr lang="ru-RU" sz="2800" b="1" dirty="0" smtClean="0">
                <a:solidFill>
                  <a:srgbClr val="FF0000"/>
                </a:solidFill>
              </a:rPr>
              <a:t>и ППЭ экзаменационные материалы на бумажном или электронном носителях , фотографировать экзаменационные материалы и черновики; </a:t>
            </a:r>
          </a:p>
          <a:p>
            <a:r>
              <a:rPr lang="ru-RU" sz="2800" b="1" dirty="0">
                <a:solidFill>
                  <a:srgbClr val="0070C0"/>
                </a:solidFill>
              </a:rPr>
              <a:t>переписывать задания из КИМ в </a:t>
            </a:r>
            <a:r>
              <a:rPr lang="ru-RU" sz="2800" b="1" dirty="0" smtClean="0">
                <a:solidFill>
                  <a:srgbClr val="0070C0"/>
                </a:solidFill>
              </a:rPr>
              <a:t>черновики, делать какие-либо записи и пометки на полях бланков.</a:t>
            </a:r>
            <a:endParaRPr lang="ru-RU" sz="2800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ru-RU" sz="2800" dirty="0"/>
          </a:p>
          <a:p>
            <a:pPr marL="0" indent="0">
              <a:buNone/>
            </a:pPr>
            <a:endParaRPr lang="ru-RU" sz="2800" dirty="0"/>
          </a:p>
          <a:p>
            <a:pPr marL="0" indent="0">
              <a:buNone/>
            </a:pPr>
            <a:endParaRPr lang="ru-RU" sz="3000" b="1" u="sng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0"/>
            <a:ext cx="8092008" cy="90872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ЗАПРЕЩЕНО!</a:t>
            </a:r>
            <a:r>
              <a:rPr lang="ru-RU" sz="3600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3200" b="1" i="1" dirty="0" smtClean="0">
                <a:solidFill>
                  <a:schemeClr val="tx1"/>
                </a:solidFill>
              </a:rPr>
              <a:t>(п.72 Порядка проведения ГИА)</a:t>
            </a:r>
            <a:r>
              <a:rPr lang="ru-RU" sz="3200" dirty="0" smtClean="0">
                <a:solidFill>
                  <a:schemeClr val="tx1"/>
                </a:solidFill>
              </a:rPr>
              <a:t> 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980728"/>
            <a:ext cx="8856984" cy="5688632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sz="2800" b="1" dirty="0" smtClean="0"/>
              <a:t>Во время проведения экзамена в ППЭ обучающимся </a:t>
            </a:r>
            <a:r>
              <a:rPr lang="ru-RU" sz="2800" b="1" i="1" u="sng" dirty="0" smtClean="0">
                <a:solidFill>
                  <a:srgbClr val="C00000"/>
                </a:solidFill>
              </a:rPr>
              <a:t>запрещается:</a:t>
            </a:r>
          </a:p>
          <a:p>
            <a:r>
              <a:rPr lang="ru-RU" sz="2800" b="1" u="sng" dirty="0">
                <a:solidFill>
                  <a:srgbClr val="0070C0"/>
                </a:solidFill>
              </a:rPr>
              <a:t>выполнять работу несамостоятельно;</a:t>
            </a:r>
          </a:p>
          <a:p>
            <a:r>
              <a:rPr lang="ru-RU" sz="2800" b="1" i="1" u="sng" dirty="0" smtClean="0">
                <a:solidFill>
                  <a:srgbClr val="C00000"/>
                </a:solidFill>
              </a:rPr>
              <a:t>иметь</a:t>
            </a:r>
            <a:r>
              <a:rPr lang="ru-RU" sz="2800" dirty="0" smtClean="0">
                <a:solidFill>
                  <a:srgbClr val="C00000"/>
                </a:solidFill>
              </a:rPr>
              <a:t> </a:t>
            </a:r>
            <a:r>
              <a:rPr lang="ru-RU" sz="2800" dirty="0" smtClean="0"/>
              <a:t>при себе </a:t>
            </a:r>
            <a:r>
              <a:rPr lang="ru-RU" sz="2800" b="1" u="sng" dirty="0" smtClean="0">
                <a:solidFill>
                  <a:srgbClr val="0070C0"/>
                </a:solidFill>
              </a:rPr>
              <a:t>средства связи, электронно-вычислительную технику, фото, аудио и видеоаппаратуру, электронно-вычислительную технику,  справочные материалы, письменные заметки и иные средства хранения и передачи информации (за исключением средств обучения и воспитания, разрешённых к использованию для выполнения заданий КИМ по соответствующим учебным предметам);</a:t>
            </a:r>
          </a:p>
          <a:p>
            <a:pPr marL="0" indent="0">
              <a:buNone/>
            </a:pPr>
            <a:r>
              <a:rPr lang="ru-RU" sz="2800" b="1" i="1" u="sng" dirty="0" smtClean="0">
                <a:solidFill>
                  <a:srgbClr val="C00000"/>
                </a:solidFill>
              </a:rPr>
              <a:t>Лица, допустившие нарушение установленного порядка проведения ГИА, удаляются с экзамена.</a:t>
            </a:r>
            <a:endParaRPr lang="ru-RU" sz="2800" b="1" i="1" u="sng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Удаление из ППЭ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Лица, допустившие нарушение требований, установленных пунктом 72 Порядка, удаляются из ППЭ.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70C0"/>
                </a:solidFill>
              </a:rPr>
              <a:t>	Акт об удалении составляется членом ГЭК в присутствии руководителя ППЭ, организатора, общественного наблюдателя (при наличии).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70C0"/>
                </a:solidFill>
              </a:rPr>
              <a:t>	Организатор ставит в соответствующем поле бланка регистрации необходимую отметку </a:t>
            </a:r>
            <a:endParaRPr lang="ru-R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8588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332656"/>
            <a:ext cx="8020000" cy="108012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Обязанности обучающегося </a:t>
            </a:r>
            <a:r>
              <a:rPr lang="ru-RU" sz="3600" b="1" i="1" dirty="0" smtClean="0">
                <a:solidFill>
                  <a:srgbClr val="FF0000"/>
                </a:solidFill>
              </a:rPr>
              <a:t>(п.71 Порядка проведения ГИА)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484784"/>
            <a:ext cx="8640960" cy="518457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36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Разрешается</a:t>
            </a:r>
          </a:p>
          <a:p>
            <a:r>
              <a:rPr lang="ru-RU" sz="3000" b="1" i="1" u="sng" dirty="0" smtClean="0">
                <a:solidFill>
                  <a:srgbClr val="0070C0"/>
                </a:solidFill>
              </a:rPr>
              <a:t>На столе: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000" b="1" dirty="0" err="1" smtClean="0">
                <a:solidFill>
                  <a:srgbClr val="0070C0"/>
                </a:solidFill>
              </a:rPr>
              <a:t>Гелевая</a:t>
            </a:r>
            <a:r>
              <a:rPr lang="ru-RU" sz="3000" b="1" dirty="0" smtClean="0">
                <a:solidFill>
                  <a:srgbClr val="0070C0"/>
                </a:solidFill>
              </a:rPr>
              <a:t> ручка с чернилами чёрного цвета;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000" b="1" dirty="0">
                <a:solidFill>
                  <a:srgbClr val="0070C0"/>
                </a:solidFill>
              </a:rPr>
              <a:t>Д</a:t>
            </a:r>
            <a:r>
              <a:rPr lang="ru-RU" sz="3000" b="1" dirty="0" smtClean="0">
                <a:solidFill>
                  <a:srgbClr val="0070C0"/>
                </a:solidFill>
              </a:rPr>
              <a:t>окумент, удостоверяющий личность;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000" b="1" dirty="0">
                <a:solidFill>
                  <a:srgbClr val="0070C0"/>
                </a:solidFill>
              </a:rPr>
              <a:t>Л</a:t>
            </a:r>
            <a:r>
              <a:rPr lang="ru-RU" sz="3000" b="1" dirty="0" smtClean="0">
                <a:solidFill>
                  <a:srgbClr val="0070C0"/>
                </a:solidFill>
              </a:rPr>
              <a:t>екарства (при необходимости);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000" b="1" dirty="0" smtClean="0">
                <a:solidFill>
                  <a:srgbClr val="0070C0"/>
                </a:solidFill>
              </a:rPr>
              <a:t>Продукты питания для доп. приёма пищи (перекус), бутилированная вода при условии, что упаковка указанных продуктов и воды, не будет отвлекать других участников от выполнения ими экзаменационной </a:t>
            </a:r>
            <a:r>
              <a:rPr lang="ru-RU" sz="3000" b="1" dirty="0">
                <a:solidFill>
                  <a:srgbClr val="0070C0"/>
                </a:solidFill>
              </a:rPr>
              <a:t>работы (при необходимости);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000" b="1" dirty="0">
                <a:solidFill>
                  <a:srgbClr val="0070C0"/>
                </a:solidFill>
              </a:rPr>
              <a:t>Д</a:t>
            </a:r>
            <a:r>
              <a:rPr lang="ru-RU" sz="3000" b="1" dirty="0" smtClean="0">
                <a:solidFill>
                  <a:srgbClr val="0070C0"/>
                </a:solidFill>
              </a:rPr>
              <a:t>ополнительные </a:t>
            </a:r>
            <a:r>
              <a:rPr lang="ru-RU" sz="3000" b="1" dirty="0">
                <a:solidFill>
                  <a:srgbClr val="0070C0"/>
                </a:solidFill>
              </a:rPr>
              <a:t>материалы, которые можно использовать на ЕГЭ по отдельным учебным </a:t>
            </a:r>
            <a:r>
              <a:rPr lang="ru-RU" sz="3000" b="1" dirty="0" smtClean="0">
                <a:solidFill>
                  <a:srgbClr val="0070C0"/>
                </a:solidFill>
              </a:rPr>
              <a:t>предметам;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000" b="1" dirty="0" smtClean="0">
                <a:solidFill>
                  <a:srgbClr val="0070C0"/>
                </a:solidFill>
              </a:rPr>
              <a:t>Черновики, выданные в ППЭ;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000" b="1" dirty="0" smtClean="0">
                <a:solidFill>
                  <a:srgbClr val="0070C0"/>
                </a:solidFill>
              </a:rPr>
              <a:t>специальные технические средства (для лиц , указанных в пункте 60 Порядка</a:t>
            </a:r>
            <a:r>
              <a:rPr lang="ru-RU" sz="3000" b="1" dirty="0">
                <a:solidFill>
                  <a:srgbClr val="0070C0"/>
                </a:solidFill>
              </a:rPr>
              <a:t>) (при необходимости</a:t>
            </a:r>
            <a:r>
              <a:rPr lang="ru-RU" sz="3000" b="1" dirty="0" smtClean="0">
                <a:solidFill>
                  <a:srgbClr val="0070C0"/>
                </a:solidFill>
              </a:rPr>
              <a:t>).</a:t>
            </a:r>
            <a:endParaRPr lang="ru-RU" sz="3000" b="1" dirty="0">
              <a:solidFill>
                <a:srgbClr val="0070C0"/>
              </a:solidFill>
            </a:endParaRPr>
          </a:p>
          <a:p>
            <a:pPr>
              <a:buNone/>
            </a:pP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1987846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Разрешено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i="1" dirty="0" smtClean="0">
                <a:solidFill>
                  <a:srgbClr val="0070C0"/>
                </a:solidFill>
              </a:rPr>
              <a:t>по математике </a:t>
            </a:r>
            <a:r>
              <a:rPr lang="ru-RU" i="1" dirty="0" smtClean="0"/>
              <a:t>- </a:t>
            </a:r>
            <a:r>
              <a:rPr lang="ru-RU" b="1" i="1" dirty="0">
                <a:solidFill>
                  <a:srgbClr val="FF0000"/>
                </a:solidFill>
              </a:rPr>
              <a:t>линейка;</a:t>
            </a:r>
            <a:r>
              <a:rPr lang="ru-RU" i="1" dirty="0"/>
              <a:t> </a:t>
            </a:r>
            <a:endParaRPr lang="ru-RU" i="1" dirty="0" smtClean="0"/>
          </a:p>
          <a:p>
            <a:pPr marL="0" indent="0">
              <a:buNone/>
            </a:pPr>
            <a:r>
              <a:rPr lang="ru-RU" i="1" dirty="0" smtClean="0">
                <a:solidFill>
                  <a:srgbClr val="0070C0"/>
                </a:solidFill>
              </a:rPr>
              <a:t>по</a:t>
            </a:r>
            <a:r>
              <a:rPr lang="ru-RU" i="1" dirty="0">
                <a:solidFill>
                  <a:srgbClr val="0070C0"/>
                </a:solidFill>
              </a:rPr>
              <a:t> физике </a:t>
            </a:r>
            <a:r>
              <a:rPr lang="ru-RU" i="1" dirty="0"/>
              <a:t>– </a:t>
            </a:r>
            <a:r>
              <a:rPr lang="ru-RU" i="1" dirty="0">
                <a:solidFill>
                  <a:srgbClr val="FF0000"/>
                </a:solidFill>
              </a:rPr>
              <a:t>линейка и непрограммируемый калькулятор; </a:t>
            </a:r>
            <a:endParaRPr lang="ru-RU" i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i="1" dirty="0" smtClean="0">
                <a:solidFill>
                  <a:srgbClr val="0070C0"/>
                </a:solidFill>
              </a:rPr>
              <a:t>по</a:t>
            </a:r>
            <a:r>
              <a:rPr lang="ru-RU" i="1" dirty="0">
                <a:solidFill>
                  <a:srgbClr val="0070C0"/>
                </a:solidFill>
              </a:rPr>
              <a:t> химии </a:t>
            </a:r>
            <a:r>
              <a:rPr lang="ru-RU" i="1" dirty="0">
                <a:solidFill>
                  <a:srgbClr val="FF0000"/>
                </a:solidFill>
              </a:rPr>
              <a:t>– непрограммируемый калькулятор; </a:t>
            </a:r>
            <a:r>
              <a:rPr lang="ru-RU" i="1" dirty="0" err="1" smtClean="0">
                <a:solidFill>
                  <a:srgbClr val="FF0000"/>
                </a:solidFill>
              </a:rPr>
              <a:t>периодич.система</a:t>
            </a:r>
            <a:r>
              <a:rPr lang="ru-RU" i="1" dirty="0" smtClean="0">
                <a:solidFill>
                  <a:srgbClr val="FF0000"/>
                </a:solidFill>
              </a:rPr>
              <a:t> </a:t>
            </a:r>
            <a:r>
              <a:rPr lang="ru-RU" i="1" dirty="0" err="1" smtClean="0">
                <a:solidFill>
                  <a:srgbClr val="FF0000"/>
                </a:solidFill>
              </a:rPr>
              <a:t>хим.элементов</a:t>
            </a:r>
            <a:r>
              <a:rPr lang="ru-RU" i="1" dirty="0" smtClean="0">
                <a:solidFill>
                  <a:srgbClr val="FF0000"/>
                </a:solidFill>
              </a:rPr>
              <a:t> Д.И. </a:t>
            </a:r>
            <a:r>
              <a:rPr lang="ru-RU" i="1" dirty="0" err="1" smtClean="0">
                <a:solidFill>
                  <a:srgbClr val="FF0000"/>
                </a:solidFill>
              </a:rPr>
              <a:t>менделеева</a:t>
            </a:r>
            <a:r>
              <a:rPr lang="ru-RU" i="1" dirty="0" smtClean="0">
                <a:solidFill>
                  <a:srgbClr val="FF0000"/>
                </a:solidFill>
              </a:rPr>
              <a:t>; табл. растворимости солей, кислот и оснований в воде; электрохимический ряд напряжений металлов;</a:t>
            </a:r>
          </a:p>
          <a:p>
            <a:pPr marL="0" indent="0">
              <a:buNone/>
            </a:pPr>
            <a:r>
              <a:rPr lang="ru-RU" i="1" dirty="0" smtClean="0">
                <a:solidFill>
                  <a:srgbClr val="0070C0"/>
                </a:solidFill>
              </a:rPr>
              <a:t>по</a:t>
            </a:r>
            <a:r>
              <a:rPr lang="ru-RU" i="1" dirty="0">
                <a:solidFill>
                  <a:srgbClr val="0070C0"/>
                </a:solidFill>
              </a:rPr>
              <a:t> географии </a:t>
            </a:r>
            <a:r>
              <a:rPr lang="ru-RU" i="1" dirty="0"/>
              <a:t>– </a:t>
            </a:r>
            <a:r>
              <a:rPr lang="ru-RU" i="1" dirty="0">
                <a:solidFill>
                  <a:srgbClr val="FF0000"/>
                </a:solidFill>
              </a:rPr>
              <a:t>линейка, транспортир, непрограммируемый </a:t>
            </a:r>
            <a:r>
              <a:rPr lang="ru-RU" i="1" dirty="0" smtClean="0">
                <a:solidFill>
                  <a:srgbClr val="FF0000"/>
                </a:solidFill>
              </a:rPr>
              <a:t>калькулятор;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70C0"/>
                </a:solidFill>
              </a:rPr>
              <a:t>п</a:t>
            </a:r>
            <a:r>
              <a:rPr lang="ru-RU" i="1" dirty="0" smtClean="0">
                <a:solidFill>
                  <a:srgbClr val="0070C0"/>
                </a:solidFill>
              </a:rPr>
              <a:t>о иностранным языкам – </a:t>
            </a:r>
            <a:r>
              <a:rPr lang="ru-RU" i="1" dirty="0" err="1" smtClean="0">
                <a:solidFill>
                  <a:srgbClr val="FF0000"/>
                </a:solidFill>
              </a:rPr>
              <a:t>тех.средства</a:t>
            </a:r>
            <a:r>
              <a:rPr lang="ru-RU" i="1" dirty="0" smtClean="0">
                <a:solidFill>
                  <a:srgbClr val="FF0000"/>
                </a:solidFill>
              </a:rPr>
              <a:t> для выполнения заданий раздела «</a:t>
            </a:r>
            <a:r>
              <a:rPr lang="ru-RU" i="1" dirty="0" err="1" smtClean="0">
                <a:solidFill>
                  <a:srgbClr val="FF0000"/>
                </a:solidFill>
              </a:rPr>
              <a:t>Аудирование</a:t>
            </a:r>
            <a:r>
              <a:rPr lang="ru-RU" i="1" dirty="0" smtClean="0">
                <a:solidFill>
                  <a:srgbClr val="FF0000"/>
                </a:solidFill>
              </a:rPr>
              <a:t>» КИМ, </a:t>
            </a:r>
            <a:r>
              <a:rPr lang="ru-RU" i="1" dirty="0" err="1" smtClean="0">
                <a:solidFill>
                  <a:srgbClr val="FF0000"/>
                </a:solidFill>
              </a:rPr>
              <a:t>аудиогарнитура</a:t>
            </a:r>
            <a:r>
              <a:rPr lang="ru-RU" i="1" dirty="0" smtClean="0">
                <a:solidFill>
                  <a:srgbClr val="FF0000"/>
                </a:solidFill>
              </a:rPr>
              <a:t>, предусматривающих устные ответы</a:t>
            </a:r>
            <a:endParaRPr lang="ru-RU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7869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Минимальный порог по предметам 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251520" y="1196752"/>
            <a:ext cx="8640960" cy="5328592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по русскому языку </a:t>
            </a:r>
            <a:r>
              <a:rPr lang="ru-RU" b="1" dirty="0">
                <a:solidFill>
                  <a:srgbClr val="FF0000"/>
                </a:solidFill>
              </a:rPr>
              <a:t>36 </a:t>
            </a:r>
            <a:r>
              <a:rPr lang="ru-RU" b="1" dirty="0" smtClean="0">
                <a:solidFill>
                  <a:srgbClr val="FF0000"/>
                </a:solidFill>
              </a:rPr>
              <a:t>баллов </a:t>
            </a:r>
            <a:r>
              <a:rPr lang="ru-RU" sz="3100" b="1" dirty="0">
                <a:solidFill>
                  <a:srgbClr val="0070C0"/>
                </a:solidFill>
              </a:rPr>
              <a:t>(</a:t>
            </a:r>
            <a:r>
              <a:rPr lang="ru-RU" sz="3100" b="1" dirty="0">
                <a:solidFill>
                  <a:srgbClr val="FF0000"/>
                </a:solidFill>
              </a:rPr>
              <a:t>24 балла </a:t>
            </a:r>
            <a:r>
              <a:rPr lang="ru-RU" sz="3100" b="1" dirty="0">
                <a:solidFill>
                  <a:srgbClr val="0070C0"/>
                </a:solidFill>
              </a:rPr>
              <a:t>для получения аттестата о среднем общем образовании);</a:t>
            </a:r>
          </a:p>
          <a:p>
            <a:r>
              <a:rPr lang="ru-RU" sz="3100" b="1" u="sng" dirty="0">
                <a:solidFill>
                  <a:srgbClr val="0070C0"/>
                </a:solidFill>
              </a:rPr>
              <a:t>по математике профильного уровня </a:t>
            </a:r>
            <a:r>
              <a:rPr lang="ru-RU" sz="3100" b="1" dirty="0">
                <a:solidFill>
                  <a:srgbClr val="FF0000"/>
                </a:solidFill>
              </a:rPr>
              <a:t>27 баллов  </a:t>
            </a:r>
            <a:r>
              <a:rPr lang="ru-RU" b="1" dirty="0" smtClean="0"/>
              <a:t>(5 </a:t>
            </a:r>
            <a:r>
              <a:rPr lang="ru-RU" b="1" dirty="0"/>
              <a:t>заданий</a:t>
            </a:r>
            <a:r>
              <a:rPr lang="ru-RU" b="1" dirty="0" smtClean="0"/>
              <a:t>);</a:t>
            </a:r>
          </a:p>
          <a:p>
            <a:r>
              <a:rPr lang="ru-RU" b="1" dirty="0" smtClean="0">
                <a:solidFill>
                  <a:srgbClr val="0070C0"/>
                </a:solidFill>
              </a:rPr>
              <a:t>по математике базового уровня</a:t>
            </a:r>
            <a:r>
              <a:rPr lang="ru-RU" b="1" dirty="0" smtClean="0"/>
              <a:t>  </a:t>
            </a:r>
            <a:r>
              <a:rPr lang="ru-RU" b="1" dirty="0" smtClean="0">
                <a:solidFill>
                  <a:srgbClr val="FF0000"/>
                </a:solidFill>
              </a:rPr>
              <a:t>отметка 3</a:t>
            </a:r>
            <a:r>
              <a:rPr lang="ru-RU" b="1" dirty="0" smtClean="0"/>
              <a:t> (7 заданий) </a:t>
            </a:r>
            <a:r>
              <a:rPr lang="ru-RU" sz="3100" b="1" dirty="0">
                <a:solidFill>
                  <a:srgbClr val="0070C0"/>
                </a:solidFill>
              </a:rPr>
              <a:t>(для получения аттестата о среднем общем образовании);</a:t>
            </a:r>
          </a:p>
          <a:p>
            <a:r>
              <a:rPr lang="ru-RU" dirty="0">
                <a:solidFill>
                  <a:srgbClr val="0070C0"/>
                </a:solidFill>
              </a:rPr>
              <a:t>по физике</a:t>
            </a:r>
            <a:r>
              <a:rPr lang="ru-RU" dirty="0"/>
              <a:t> </a:t>
            </a:r>
            <a:r>
              <a:rPr lang="ru-RU" dirty="0">
                <a:solidFill>
                  <a:srgbClr val="FF0000"/>
                </a:solidFill>
              </a:rPr>
              <a:t>36 баллов;</a:t>
            </a:r>
          </a:p>
          <a:p>
            <a:r>
              <a:rPr lang="ru-RU" dirty="0">
                <a:solidFill>
                  <a:srgbClr val="0070C0"/>
                </a:solidFill>
              </a:rPr>
              <a:t>по химии </a:t>
            </a:r>
            <a:r>
              <a:rPr lang="ru-RU" dirty="0">
                <a:solidFill>
                  <a:srgbClr val="FF0000"/>
                </a:solidFill>
              </a:rPr>
              <a:t>36 баллов;</a:t>
            </a:r>
          </a:p>
          <a:p>
            <a:r>
              <a:rPr lang="ru-RU" dirty="0">
                <a:solidFill>
                  <a:srgbClr val="0070C0"/>
                </a:solidFill>
              </a:rPr>
              <a:t>по информатике и информационно-коммуникационным технологиям (ИКТ) </a:t>
            </a:r>
            <a:r>
              <a:rPr lang="ru-RU" dirty="0">
                <a:solidFill>
                  <a:srgbClr val="FF0000"/>
                </a:solidFill>
              </a:rPr>
              <a:t>40 баллов;</a:t>
            </a:r>
          </a:p>
          <a:p>
            <a:r>
              <a:rPr lang="ru-RU" dirty="0">
                <a:solidFill>
                  <a:srgbClr val="0070C0"/>
                </a:solidFill>
              </a:rPr>
              <a:t>по биологии </a:t>
            </a:r>
            <a:r>
              <a:rPr lang="ru-RU" dirty="0">
                <a:solidFill>
                  <a:srgbClr val="FF0000"/>
                </a:solidFill>
              </a:rPr>
              <a:t>36 баллов;</a:t>
            </a:r>
          </a:p>
          <a:p>
            <a:r>
              <a:rPr lang="ru-RU" dirty="0">
                <a:solidFill>
                  <a:srgbClr val="0070C0"/>
                </a:solidFill>
              </a:rPr>
              <a:t>по истории </a:t>
            </a:r>
            <a:r>
              <a:rPr lang="ru-RU" dirty="0">
                <a:solidFill>
                  <a:srgbClr val="FF0000"/>
                </a:solidFill>
              </a:rPr>
              <a:t>32 балла;</a:t>
            </a:r>
          </a:p>
          <a:p>
            <a:r>
              <a:rPr lang="ru-RU" dirty="0">
                <a:solidFill>
                  <a:srgbClr val="0070C0"/>
                </a:solidFill>
              </a:rPr>
              <a:t>по географии </a:t>
            </a:r>
            <a:r>
              <a:rPr lang="ru-RU" dirty="0">
                <a:solidFill>
                  <a:srgbClr val="FF0000"/>
                </a:solidFill>
              </a:rPr>
              <a:t>37 баллов;</a:t>
            </a:r>
          </a:p>
          <a:p>
            <a:r>
              <a:rPr lang="ru-RU" dirty="0">
                <a:solidFill>
                  <a:srgbClr val="0070C0"/>
                </a:solidFill>
              </a:rPr>
              <a:t>по обществознанию </a:t>
            </a:r>
            <a:r>
              <a:rPr lang="ru-RU" dirty="0">
                <a:solidFill>
                  <a:srgbClr val="FF0000"/>
                </a:solidFill>
              </a:rPr>
              <a:t>42 балла;</a:t>
            </a:r>
          </a:p>
          <a:p>
            <a:r>
              <a:rPr lang="ru-RU" dirty="0">
                <a:solidFill>
                  <a:srgbClr val="0070C0"/>
                </a:solidFill>
              </a:rPr>
              <a:t>по литературе </a:t>
            </a:r>
            <a:r>
              <a:rPr lang="ru-RU" dirty="0">
                <a:solidFill>
                  <a:srgbClr val="FF0000"/>
                </a:solidFill>
              </a:rPr>
              <a:t>32 балла;</a:t>
            </a:r>
          </a:p>
          <a:p>
            <a:r>
              <a:rPr lang="ru-RU" dirty="0">
                <a:solidFill>
                  <a:srgbClr val="0070C0"/>
                </a:solidFill>
              </a:rPr>
              <a:t>по иностранным языкам </a:t>
            </a:r>
            <a:r>
              <a:rPr lang="ru-RU" dirty="0">
                <a:solidFill>
                  <a:srgbClr val="FF0000"/>
                </a:solidFill>
              </a:rPr>
              <a:t>(английский, французский, немецкий, испанский) 22 балла.</a:t>
            </a:r>
          </a:p>
        </p:txBody>
      </p:sp>
    </p:spTree>
    <p:extLst>
      <p:ext uri="{BB962C8B-B14F-4D97-AF65-F5344CB8AC3E}">
        <p14:creationId xmlns:p14="http://schemas.microsoft.com/office/powerpoint/2010/main" val="1916208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596064" cy="936104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Иностранный язык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124744"/>
            <a:ext cx="8856984" cy="4971256"/>
          </a:xfrm>
        </p:spPr>
        <p:txBody>
          <a:bodyPr/>
          <a:lstStyle/>
          <a:p>
            <a:r>
              <a:rPr lang="ru-RU" sz="3600" dirty="0" smtClean="0"/>
              <a:t>Включен раздел </a:t>
            </a:r>
            <a:r>
              <a:rPr lang="ru-RU" sz="3600" b="1" dirty="0" smtClean="0">
                <a:solidFill>
                  <a:srgbClr val="C00000"/>
                </a:solidFill>
              </a:rPr>
              <a:t>«Говорение»</a:t>
            </a:r>
            <a:r>
              <a:rPr lang="ru-RU" sz="3600" dirty="0" smtClean="0"/>
              <a:t>, устные ответы на задания которого записываются на </a:t>
            </a:r>
            <a:r>
              <a:rPr lang="ru-RU" sz="3600" dirty="0" err="1" smtClean="0"/>
              <a:t>аудионосители</a:t>
            </a:r>
            <a:r>
              <a:rPr lang="ru-RU" sz="3600" dirty="0" smtClean="0"/>
              <a:t>. </a:t>
            </a:r>
          </a:p>
          <a:p>
            <a:r>
              <a:rPr lang="ru-RU" sz="3600" b="1" dirty="0" smtClean="0">
                <a:solidFill>
                  <a:srgbClr val="C00000"/>
                </a:solidFill>
              </a:rPr>
              <a:t>Письменная часть («тест») – 80 баллов</a:t>
            </a:r>
          </a:p>
          <a:p>
            <a:r>
              <a:rPr lang="ru-RU" sz="3600" b="1" dirty="0" smtClean="0">
                <a:solidFill>
                  <a:srgbClr val="C00000"/>
                </a:solidFill>
              </a:rPr>
              <a:t>Устная часть («говорение») – 20 баллов</a:t>
            </a:r>
          </a:p>
          <a:p>
            <a:r>
              <a:rPr lang="ru-RU" sz="3600" dirty="0" smtClean="0"/>
              <a:t>Проводится </a:t>
            </a:r>
            <a:r>
              <a:rPr lang="ru-RU" sz="3600" dirty="0" smtClean="0">
                <a:solidFill>
                  <a:srgbClr val="C00000"/>
                </a:solidFill>
              </a:rPr>
              <a:t>в разные дни</a:t>
            </a:r>
            <a:r>
              <a:rPr lang="ru-RU" sz="3600" dirty="0" smtClean="0"/>
              <a:t>, оценивается как </a:t>
            </a:r>
            <a:r>
              <a:rPr lang="ru-RU" sz="3600" dirty="0" smtClean="0">
                <a:solidFill>
                  <a:srgbClr val="C00000"/>
                </a:solidFill>
              </a:rPr>
              <a:t>один предмет</a:t>
            </a:r>
            <a:r>
              <a:rPr lang="ru-RU" sz="3600" dirty="0" smtClean="0"/>
              <a:t>, апелляция будет подаваться по предмету целиком.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Продолжительность экзаменов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5527606"/>
              </p:ext>
            </p:extLst>
          </p:nvPr>
        </p:nvGraphicFramePr>
        <p:xfrm>
          <a:off x="539552" y="702646"/>
          <a:ext cx="7715200" cy="63675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54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60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981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Продолжительность выполнения экзаменационной </a:t>
                      </a:r>
                      <a:r>
                        <a:rPr lang="ru-RU" sz="1800" dirty="0" smtClean="0">
                          <a:effectLst/>
                        </a:rPr>
                        <a:t>работы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(увеличение времени на 1,5 часа для детей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/>
                        </a:rPr>
                        <a:t> –инвалидов, с ОВЗ)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830" marR="5783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Название учебного предмета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830" marR="5783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8413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</a:rPr>
                        <a:t>17 минут  (увеличение времени на 30 мин. для детей</a:t>
                      </a:r>
                      <a:r>
                        <a:rPr lang="ru-RU" sz="1400" baseline="0" dirty="0" smtClean="0">
                          <a:effectLst/>
                        </a:rPr>
                        <a:t> –инвалидов, с ОВЗ)</a:t>
                      </a:r>
                      <a:r>
                        <a:rPr lang="ru-RU" sz="1400" dirty="0" smtClean="0">
                          <a:effectLst/>
                        </a:rPr>
                        <a:t> </a:t>
                      </a:r>
                      <a:endParaRPr lang="ru-RU" sz="14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7830" marR="5783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</a:rPr>
                        <a:t>Иностранные языки </a:t>
                      </a:r>
                      <a:r>
                        <a:rPr lang="ru-RU" sz="1600" dirty="0" smtClean="0">
                          <a:effectLst/>
                        </a:rPr>
                        <a:t>(устная часть)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effectLst/>
                        </a:rPr>
                        <a:t>Иностранные языки (китайский) (устная часть)</a:t>
                      </a:r>
                    </a:p>
                  </a:txBody>
                  <a:tcPr marL="57830" marR="5783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9419">
                <a:tc rowSpan="2"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14 минут  (увеличение времени на 30 мин. для детей –инвалидов, с ОВЗ) </a:t>
                      </a:r>
                    </a:p>
                  </a:txBody>
                  <a:tcPr marL="57830" marR="5783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958753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Иностранные языки (письменная часть)</a:t>
                      </a:r>
                      <a:endParaRPr lang="ru-RU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7830" marR="57830" marT="0" marB="0"/>
                </a:tc>
                <a:extLst>
                  <a:ext uri="{0D108BD9-81ED-4DB2-BD59-A6C34878D82A}">
                    <a16:rowId xmlns:a16="http://schemas.microsoft.com/office/drawing/2014/main" val="3871492840"/>
                  </a:ext>
                </a:extLst>
              </a:tr>
              <a:tr h="338413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3 часа 10 мин (190 минут)</a:t>
                      </a:r>
                    </a:p>
                  </a:txBody>
                  <a:tcPr marL="57830" marR="5783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62907"/>
                  </a:ext>
                </a:extLst>
              </a:tr>
              <a:tr h="432106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</a:rPr>
                        <a:t>3 часа (180 минут)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830" marR="5783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</a:rPr>
                        <a:t>Иностранные </a:t>
                      </a:r>
                      <a:r>
                        <a:rPr lang="ru-RU" sz="1600" dirty="0" smtClean="0">
                          <a:effectLst/>
                        </a:rPr>
                        <a:t>языки (китайский) (письменная часть)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830" marR="5783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85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</a:rPr>
                        <a:t>Математика </a:t>
                      </a:r>
                      <a:r>
                        <a:rPr lang="ru-RU" sz="1600" dirty="0" smtClean="0">
                          <a:effectLst/>
                        </a:rPr>
                        <a:t>(</a:t>
                      </a:r>
                      <a:r>
                        <a:rPr lang="ru-RU" sz="1600" dirty="0">
                          <a:effectLst/>
                        </a:rPr>
                        <a:t>базовый уровень)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830" marR="5783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853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География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830" marR="5783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5637">
                <a:tc row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</a:rPr>
                        <a:t>3 </a:t>
                      </a:r>
                      <a:r>
                        <a:rPr lang="ru-RU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часа</a:t>
                      </a:r>
                      <a:r>
                        <a:rPr lang="ru-RU" sz="1600" dirty="0">
                          <a:effectLst/>
                        </a:rPr>
                        <a:t> 30 минут (210 минут)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830" marR="5783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effectLst/>
                        </a:rPr>
                        <a:t>Обществознание</a:t>
                      </a:r>
                      <a:endParaRPr lang="ru-RU" sz="16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7830" marR="5783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273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История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830" marR="5783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2737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830" marR="5783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</a:rPr>
                        <a:t>Русский язык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830" marR="5783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273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</a:rPr>
                        <a:t>Химия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830" marR="5783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962">
                <a:tc row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</a:rPr>
                        <a:t>3 часа 55 минут (235 минут)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830" marR="5783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</a:rPr>
                        <a:t>Математика (профильный уровень)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830" marR="5783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73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</a:rPr>
                        <a:t>Физика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830" marR="5783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73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Информатика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830" marR="5783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273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effectLst/>
                        </a:rPr>
                        <a:t>Литература</a:t>
                      </a:r>
                      <a:endParaRPr lang="ru-RU" sz="16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7830" marR="5783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273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</a:rPr>
                        <a:t>Биология</a:t>
                      </a:r>
                      <a:endParaRPr lang="ru-RU" sz="16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7830" marR="5783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4118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FF3300"/>
                </a:solidFill>
              </a:rPr>
              <a:t>АПЕЛЛЯЦИЯ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dirty="0">
                <a:solidFill>
                  <a:srgbClr val="0033CC"/>
                </a:solidFill>
              </a:rPr>
              <a:t>1. </a:t>
            </a:r>
            <a:r>
              <a:rPr lang="ru-RU" dirty="0">
                <a:solidFill>
                  <a:srgbClr val="FF3300"/>
                </a:solidFill>
              </a:rPr>
              <a:t>О нарушении процедуры проведения</a:t>
            </a:r>
            <a:r>
              <a:rPr lang="ru-RU" dirty="0">
                <a:solidFill>
                  <a:srgbClr val="0033CC"/>
                </a:solidFill>
              </a:rPr>
              <a:t> экзамена – </a:t>
            </a:r>
            <a:r>
              <a:rPr lang="ru-RU" u="sng" dirty="0">
                <a:solidFill>
                  <a:srgbClr val="0033CC"/>
                </a:solidFill>
              </a:rPr>
              <a:t>в день проведения экзамена, </a:t>
            </a:r>
            <a:r>
              <a:rPr lang="ru-RU" b="1" u="sng" dirty="0">
                <a:solidFill>
                  <a:srgbClr val="FF0000"/>
                </a:solidFill>
              </a:rPr>
              <a:t>не выходя из ОУ-ППЭ руководителю ППЭ.</a:t>
            </a:r>
          </a:p>
          <a:p>
            <a:pPr>
              <a:lnSpc>
                <a:spcPct val="90000"/>
              </a:lnSpc>
            </a:pPr>
            <a:endParaRPr lang="ru-RU" u="sng" dirty="0">
              <a:solidFill>
                <a:srgbClr val="0033CC"/>
              </a:solidFill>
            </a:endParaRPr>
          </a:p>
          <a:p>
            <a:pPr>
              <a:lnSpc>
                <a:spcPct val="90000"/>
              </a:lnSpc>
            </a:pPr>
            <a:r>
              <a:rPr lang="ru-RU" dirty="0">
                <a:solidFill>
                  <a:srgbClr val="0033CC"/>
                </a:solidFill>
              </a:rPr>
              <a:t>2. </a:t>
            </a:r>
            <a:r>
              <a:rPr lang="ru-RU" dirty="0">
                <a:solidFill>
                  <a:srgbClr val="FF3300"/>
                </a:solidFill>
              </a:rPr>
              <a:t>О несогласии с выставленными баллами (отметкой)</a:t>
            </a:r>
            <a:r>
              <a:rPr lang="ru-RU" dirty="0">
                <a:solidFill>
                  <a:srgbClr val="0033CC"/>
                </a:solidFill>
              </a:rPr>
              <a:t> – </a:t>
            </a:r>
            <a:r>
              <a:rPr lang="ru-RU" u="sng" dirty="0">
                <a:solidFill>
                  <a:srgbClr val="0033CC"/>
                </a:solidFill>
              </a:rPr>
              <a:t>в течение 2-х дней</a:t>
            </a:r>
            <a:r>
              <a:rPr lang="ru-RU" dirty="0">
                <a:solidFill>
                  <a:srgbClr val="0033CC"/>
                </a:solidFill>
              </a:rPr>
              <a:t> после официального объявления результатов экзамена.</a:t>
            </a:r>
          </a:p>
          <a:p>
            <a:pPr>
              <a:lnSpc>
                <a:spcPct val="90000"/>
              </a:lnSpc>
            </a:pPr>
            <a:endParaRPr lang="ru-RU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03240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404813"/>
            <a:ext cx="7680325" cy="1079500"/>
          </a:xfrm>
        </p:spPr>
        <p:txBody>
          <a:bodyPr/>
          <a:lstStyle/>
          <a:p>
            <a:r>
              <a:rPr lang="ru-RU" sz="2600">
                <a:solidFill>
                  <a:srgbClr val="FF3300"/>
                </a:solidFill>
              </a:rPr>
              <a:t>Апелляция </a:t>
            </a:r>
            <a:r>
              <a:rPr lang="ru-RU" sz="2600" u="sng">
                <a:solidFill>
                  <a:srgbClr val="FF3300"/>
                </a:solidFill>
              </a:rPr>
              <a:t>о нарушении установленного порядка проведения ЕГЭ</a:t>
            </a:r>
            <a:r>
              <a:rPr lang="ru-RU" sz="3500" b="0">
                <a:solidFill>
                  <a:srgbClr val="FF3300"/>
                </a:solidFill>
              </a:rPr>
              <a:t> 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2060575"/>
            <a:ext cx="8447088" cy="4240213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100" b="1" dirty="0">
                <a:solidFill>
                  <a:srgbClr val="6600FF"/>
                </a:solidFill>
              </a:rPr>
              <a:t>Подается участником ЕГЭ </a:t>
            </a:r>
            <a:r>
              <a:rPr lang="ru-RU" sz="2100" dirty="0">
                <a:solidFill>
                  <a:srgbClr val="FF3300"/>
                </a:solidFill>
              </a:rPr>
              <a:t>в день экзамена</a:t>
            </a:r>
            <a:r>
              <a:rPr lang="ru-RU" sz="2100" dirty="0">
                <a:solidFill>
                  <a:srgbClr val="6600FF"/>
                </a:solidFill>
              </a:rPr>
              <a:t>, </a:t>
            </a:r>
            <a:r>
              <a:rPr lang="ru-RU" sz="2100" u="sng" dirty="0">
                <a:solidFill>
                  <a:srgbClr val="6600FF"/>
                </a:solidFill>
              </a:rPr>
              <a:t>не покидая ППЭ.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100" dirty="0">
                <a:solidFill>
                  <a:srgbClr val="6600FF"/>
                </a:solidFill>
              </a:rPr>
              <a:t>Действия участника ЕГЭ:</a:t>
            </a:r>
          </a:p>
          <a:p>
            <a:pPr>
              <a:lnSpc>
                <a:spcPct val="90000"/>
              </a:lnSpc>
            </a:pPr>
            <a:r>
              <a:rPr lang="ru-RU" sz="2100" b="1" dirty="0">
                <a:solidFill>
                  <a:srgbClr val="6600FF"/>
                </a:solidFill>
              </a:rPr>
              <a:t>получить от организатора в аудитории форму 2 ППЭ (2 экземпляра), по которой составляется апелляция;</a:t>
            </a:r>
          </a:p>
          <a:p>
            <a:pPr>
              <a:lnSpc>
                <a:spcPct val="90000"/>
              </a:lnSpc>
            </a:pPr>
            <a:r>
              <a:rPr lang="ru-RU" sz="2100" b="1" dirty="0">
                <a:solidFill>
                  <a:srgbClr val="6600FF"/>
                </a:solidFill>
              </a:rPr>
              <a:t>составить апелляцию </a:t>
            </a:r>
            <a:r>
              <a:rPr lang="ru-RU" sz="2100" dirty="0">
                <a:solidFill>
                  <a:srgbClr val="6600FF"/>
                </a:solidFill>
              </a:rPr>
              <a:t>в 2-х экземплярах</a:t>
            </a:r>
            <a:r>
              <a:rPr lang="ru-RU" sz="2100" b="1" dirty="0">
                <a:solidFill>
                  <a:srgbClr val="6600FF"/>
                </a:solidFill>
              </a:rPr>
              <a:t>;</a:t>
            </a:r>
          </a:p>
          <a:p>
            <a:pPr>
              <a:lnSpc>
                <a:spcPct val="90000"/>
              </a:lnSpc>
            </a:pPr>
            <a:r>
              <a:rPr lang="ru-RU" sz="2100" b="1" dirty="0">
                <a:solidFill>
                  <a:srgbClr val="6600FF"/>
                </a:solidFill>
              </a:rPr>
              <a:t>передать оба экземпляра уполномоченному представителю </a:t>
            </a:r>
            <a:r>
              <a:rPr lang="ru-RU" sz="2100" b="1" dirty="0">
                <a:solidFill>
                  <a:srgbClr val="6600FF"/>
                </a:solidFill>
                <a:hlinkClick r:id="rId2"/>
              </a:rPr>
              <a:t>ГЭК,</a:t>
            </a:r>
            <a:r>
              <a:rPr lang="ru-RU" sz="2100" b="1" dirty="0">
                <a:solidFill>
                  <a:srgbClr val="6600FF"/>
                </a:solidFill>
              </a:rPr>
              <a:t> который обязан принять и удостоверить их своей подписью, </a:t>
            </a:r>
            <a:r>
              <a:rPr lang="ru-RU" sz="2100" b="1" dirty="0">
                <a:solidFill>
                  <a:srgbClr val="FF0000"/>
                </a:solidFill>
              </a:rPr>
              <a:t>один экземпляр отдать участнику ЕГЭ</a:t>
            </a:r>
            <a:r>
              <a:rPr lang="ru-RU" sz="2100" b="1" dirty="0">
                <a:solidFill>
                  <a:srgbClr val="6600FF"/>
                </a:solidFill>
              </a:rPr>
              <a:t>, другой передать в </a:t>
            </a:r>
            <a:r>
              <a:rPr lang="ru-RU" sz="2100" b="1" dirty="0">
                <a:solidFill>
                  <a:srgbClr val="6600FF"/>
                </a:solidFill>
                <a:hlinkClick r:id="rId2"/>
              </a:rPr>
              <a:t>конфликтную комиссию</a:t>
            </a:r>
            <a:r>
              <a:rPr lang="ru-RU" sz="2100" b="1" dirty="0">
                <a:solidFill>
                  <a:srgbClr val="6600FF"/>
                </a:solidFill>
              </a:rPr>
              <a:t>;</a:t>
            </a:r>
          </a:p>
          <a:p>
            <a:pPr>
              <a:lnSpc>
                <a:spcPct val="90000"/>
              </a:lnSpc>
            </a:pPr>
            <a:r>
              <a:rPr lang="ru-RU" sz="2100" b="1" dirty="0">
                <a:solidFill>
                  <a:srgbClr val="6600FF"/>
                </a:solidFill>
              </a:rPr>
              <a:t>получить информацию о времени и месте рассмотрения апелляции конфликтной комиссией.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2100" u="sng" dirty="0">
              <a:solidFill>
                <a:srgbClr val="66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175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620713"/>
            <a:ext cx="7391400" cy="563562"/>
          </a:xfrm>
        </p:spPr>
        <p:txBody>
          <a:bodyPr>
            <a:normAutofit fontScale="90000"/>
          </a:bodyPr>
          <a:lstStyle/>
          <a:p>
            <a:r>
              <a:rPr lang="ru-RU" sz="2600">
                <a:solidFill>
                  <a:srgbClr val="FF3300"/>
                </a:solidFill>
              </a:rPr>
              <a:t>Апелляция </a:t>
            </a:r>
            <a:r>
              <a:rPr lang="ru-RU" sz="2600" u="sng">
                <a:solidFill>
                  <a:srgbClr val="FF3300"/>
                </a:solidFill>
              </a:rPr>
              <a:t>о нарушении установленного порядка проведения ЕГЭ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844675"/>
            <a:ext cx="8435975" cy="4752975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600" b="1">
                <a:solidFill>
                  <a:srgbClr val="6600FF"/>
                </a:solidFill>
              </a:rPr>
              <a:t>Конфликтная комиссия рассматривает апелляцию о нарушении установленного порядка проведения ЕГЭ не более 2-х рабочих дней и выносит одно из решений:</a:t>
            </a:r>
            <a:endParaRPr lang="ru-RU" sz="2600">
              <a:solidFill>
                <a:srgbClr val="6600FF"/>
              </a:solidFill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ru-RU" sz="2600" b="1">
                <a:solidFill>
                  <a:srgbClr val="6600FF"/>
                </a:solidFill>
              </a:rPr>
              <a:t>отклонение апелляции;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ru-RU" sz="2600" b="1">
                <a:solidFill>
                  <a:srgbClr val="6600FF"/>
                </a:solidFill>
              </a:rPr>
              <a:t>удовлетворение апелляции.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600" b="1">
                <a:solidFill>
                  <a:srgbClr val="6600FF"/>
                </a:solidFill>
              </a:rPr>
              <a:t>В случае </a:t>
            </a:r>
            <a:r>
              <a:rPr lang="ru-RU" sz="2600" b="1" u="sng">
                <a:solidFill>
                  <a:srgbClr val="6600FF"/>
                </a:solidFill>
              </a:rPr>
              <a:t>удовлетворения апелляции</a:t>
            </a:r>
            <a:r>
              <a:rPr lang="ru-RU" sz="2600" b="1">
                <a:solidFill>
                  <a:srgbClr val="6600FF"/>
                </a:solidFill>
              </a:rPr>
              <a:t> </a:t>
            </a:r>
            <a:r>
              <a:rPr lang="ru-RU" sz="2600">
                <a:solidFill>
                  <a:srgbClr val="6600FF"/>
                </a:solidFill>
              </a:rPr>
              <a:t>результат ЕГЭ участника</a:t>
            </a:r>
            <a:r>
              <a:rPr lang="ru-RU" sz="2600"/>
              <a:t> </a:t>
            </a:r>
            <a:r>
              <a:rPr lang="ru-RU" sz="2600" b="1">
                <a:solidFill>
                  <a:srgbClr val="FF3300"/>
                </a:solidFill>
              </a:rPr>
              <a:t>аннулируется,</a:t>
            </a:r>
            <a:r>
              <a:rPr lang="ru-RU" sz="2600" b="1"/>
              <a:t> </a:t>
            </a:r>
            <a:r>
              <a:rPr lang="ru-RU" sz="2600" b="1">
                <a:solidFill>
                  <a:srgbClr val="6600FF"/>
                </a:solidFill>
              </a:rPr>
              <a:t>и участнику предоставляется возможность сдать ЕГЭ по данному предмету в другой день (резервный), предусмотренный </a:t>
            </a:r>
            <a:r>
              <a:rPr lang="ru-RU" sz="2600" b="1">
                <a:solidFill>
                  <a:srgbClr val="6600FF"/>
                </a:solidFill>
                <a:hlinkClick r:id="rId2"/>
              </a:rPr>
              <a:t>единым расписанием</a:t>
            </a:r>
            <a:r>
              <a:rPr lang="ru-RU" sz="2600" b="1">
                <a:solidFill>
                  <a:srgbClr val="6600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85766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404813"/>
            <a:ext cx="7634288" cy="1223962"/>
          </a:xfrm>
        </p:spPr>
        <p:txBody>
          <a:bodyPr/>
          <a:lstStyle/>
          <a:p>
            <a:r>
              <a:rPr lang="ru-RU" sz="3200" b="0" dirty="0">
                <a:solidFill>
                  <a:srgbClr val="0000FF"/>
                </a:solidFill>
              </a:rPr>
              <a:t>Правила подачи</a:t>
            </a:r>
            <a:r>
              <a:rPr lang="ru-RU" sz="3200" b="0" dirty="0">
                <a:solidFill>
                  <a:srgbClr val="FF3300"/>
                </a:solidFill>
              </a:rPr>
              <a:t> </a:t>
            </a:r>
            <a:r>
              <a:rPr lang="ru-RU" sz="3200" b="1" u="sng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апелляции о несогласии с результатами ЕГЭ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2420938"/>
            <a:ext cx="8229600" cy="3690937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b="1" dirty="0">
                <a:solidFill>
                  <a:srgbClr val="0000FF"/>
                </a:solidFill>
              </a:rPr>
              <a:t>Подается </a:t>
            </a:r>
            <a:r>
              <a:rPr lang="ru-RU" u="sng" dirty="0">
                <a:solidFill>
                  <a:srgbClr val="0000FF"/>
                </a:solidFill>
              </a:rPr>
              <a:t>в течение </a:t>
            </a:r>
            <a:r>
              <a:rPr lang="ru-RU" u="sng" dirty="0">
                <a:solidFill>
                  <a:srgbClr val="FF3300"/>
                </a:solidFill>
              </a:rPr>
              <a:t>2-х рабочих</a:t>
            </a:r>
            <a:r>
              <a:rPr lang="ru-RU" u="sng" dirty="0">
                <a:solidFill>
                  <a:srgbClr val="0000FF"/>
                </a:solidFill>
              </a:rPr>
              <a:t> дней</a:t>
            </a:r>
            <a:r>
              <a:rPr lang="ru-RU" b="1" u="sng" dirty="0">
                <a:solidFill>
                  <a:srgbClr val="0000FF"/>
                </a:solidFill>
              </a:rPr>
              <a:t> после официального объявления индивидуальных результатов экзамена</a:t>
            </a:r>
            <a:r>
              <a:rPr lang="ru-RU" b="1" dirty="0">
                <a:solidFill>
                  <a:srgbClr val="0000FF"/>
                </a:solidFill>
              </a:rPr>
              <a:t> и ознакомления с ними участника ЕГЭ </a:t>
            </a:r>
            <a:r>
              <a:rPr lang="ru-RU" u="sng" dirty="0">
                <a:solidFill>
                  <a:srgbClr val="FF0000"/>
                </a:solidFill>
              </a:rPr>
              <a:t>в образовательное </a:t>
            </a:r>
            <a:r>
              <a:rPr lang="ru-RU" u="sng" dirty="0" smtClean="0">
                <a:solidFill>
                  <a:srgbClr val="FF0000"/>
                </a:solidFill>
              </a:rPr>
              <a:t>учреждение (гимназия №3) заместителю директора по УР </a:t>
            </a:r>
            <a:r>
              <a:rPr lang="ru-RU" u="sng" dirty="0" err="1" smtClean="0">
                <a:solidFill>
                  <a:srgbClr val="FF0000"/>
                </a:solidFill>
              </a:rPr>
              <a:t>Уваровой</a:t>
            </a:r>
            <a:r>
              <a:rPr lang="ru-RU" u="sng" dirty="0" smtClean="0">
                <a:solidFill>
                  <a:srgbClr val="FF0000"/>
                </a:solidFill>
              </a:rPr>
              <a:t> Н.И.</a:t>
            </a:r>
            <a:endParaRPr lang="ru-RU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836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333375"/>
            <a:ext cx="7391400" cy="922338"/>
          </a:xfrm>
        </p:spPr>
        <p:txBody>
          <a:bodyPr>
            <a:normAutofit fontScale="90000"/>
          </a:bodyPr>
          <a:lstStyle/>
          <a:p>
            <a:r>
              <a:rPr lang="ru-RU" sz="3000">
                <a:solidFill>
                  <a:srgbClr val="0000FF"/>
                </a:solidFill>
              </a:rPr>
              <a:t>Действия участника ЕГЭ при подаче апелляции:</a:t>
            </a:r>
            <a:r>
              <a:rPr lang="ru-RU" sz="3000"/>
              <a:t> 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68760"/>
            <a:ext cx="8713788" cy="523364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100" b="1" u="sng" dirty="0" smtClean="0">
                <a:solidFill>
                  <a:srgbClr val="FF0000"/>
                </a:solidFill>
              </a:rPr>
              <a:t>В гимназии </a:t>
            </a:r>
            <a:r>
              <a:rPr lang="ru-RU" sz="2100" b="1" dirty="0" smtClean="0">
                <a:solidFill>
                  <a:srgbClr val="6600FF"/>
                </a:solidFill>
              </a:rPr>
              <a:t>составить </a:t>
            </a:r>
            <a:r>
              <a:rPr lang="ru-RU" sz="2100" b="1" dirty="0">
                <a:solidFill>
                  <a:srgbClr val="6600FF"/>
                </a:solidFill>
              </a:rPr>
              <a:t>апелляцию </a:t>
            </a:r>
            <a:r>
              <a:rPr lang="ru-RU" sz="2100" dirty="0">
                <a:solidFill>
                  <a:srgbClr val="6600FF"/>
                </a:solidFill>
              </a:rPr>
              <a:t>в 2-х экземплярах, (получив бланки в гимназии)</a:t>
            </a:r>
            <a:r>
              <a:rPr lang="ru-RU" sz="2100" b="1" dirty="0">
                <a:solidFill>
                  <a:srgbClr val="6600FF"/>
                </a:solidFill>
              </a:rPr>
              <a:t>;</a:t>
            </a:r>
          </a:p>
          <a:p>
            <a:pPr>
              <a:lnSpc>
                <a:spcPct val="80000"/>
              </a:lnSpc>
            </a:pPr>
            <a:r>
              <a:rPr lang="ru-RU" sz="2100" b="1" dirty="0">
                <a:solidFill>
                  <a:srgbClr val="6600FF"/>
                </a:solidFill>
              </a:rPr>
              <a:t>один экземпляр передать куратору ЕГЭ в гимназии (один экземпляр оставить у себя);</a:t>
            </a:r>
          </a:p>
          <a:p>
            <a:pPr>
              <a:lnSpc>
                <a:spcPct val="80000"/>
              </a:lnSpc>
            </a:pPr>
            <a:r>
              <a:rPr lang="ru-RU" sz="2100" b="1" dirty="0">
                <a:solidFill>
                  <a:srgbClr val="6600FF"/>
                </a:solidFill>
              </a:rPr>
              <a:t>получить информацию о времени и месте рассмотрения апелляции у куратора ЕГЭ гимназии (через</a:t>
            </a:r>
            <a:r>
              <a:rPr lang="ru-RU" sz="2100" u="sng" dirty="0">
                <a:solidFill>
                  <a:srgbClr val="6600FF"/>
                </a:solidFill>
              </a:rPr>
              <a:t> классного руководителя)</a:t>
            </a:r>
            <a:r>
              <a:rPr lang="ru-RU" sz="2100" b="1" dirty="0">
                <a:solidFill>
                  <a:srgbClr val="6600FF"/>
                </a:solidFill>
              </a:rPr>
              <a:t>;</a:t>
            </a:r>
          </a:p>
          <a:p>
            <a:pPr>
              <a:lnSpc>
                <a:spcPct val="80000"/>
              </a:lnSpc>
            </a:pPr>
            <a:r>
              <a:rPr lang="ru-RU" sz="2100" b="1" dirty="0">
                <a:solidFill>
                  <a:srgbClr val="6600FF"/>
                </a:solidFill>
              </a:rPr>
              <a:t>прийти на процедуру рассмотрения апелляций в конфликтную комиссию, имея при себе </a:t>
            </a:r>
            <a:r>
              <a:rPr lang="ru-RU" sz="2100" b="1" dirty="0" smtClean="0">
                <a:solidFill>
                  <a:srgbClr val="6600FF"/>
                </a:solidFill>
              </a:rPr>
              <a:t>паспорт.</a:t>
            </a:r>
          </a:p>
          <a:p>
            <a:pPr>
              <a:lnSpc>
                <a:spcPct val="80000"/>
              </a:lnSpc>
            </a:pPr>
            <a:endParaRPr lang="ru-RU" sz="2100" b="1" dirty="0">
              <a:solidFill>
                <a:srgbClr val="6600FF"/>
              </a:solidFill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100" b="1" u="sng" dirty="0">
                <a:solidFill>
                  <a:srgbClr val="6600FF"/>
                </a:solidFill>
              </a:rPr>
              <a:t>При рассмотрении апелляции</a:t>
            </a:r>
            <a:r>
              <a:rPr lang="ru-RU" sz="2100" b="1" dirty="0">
                <a:solidFill>
                  <a:srgbClr val="6600FF"/>
                </a:solidFill>
              </a:rPr>
              <a:t> </a:t>
            </a:r>
            <a:r>
              <a:rPr lang="ru-RU" sz="2100" dirty="0">
                <a:solidFill>
                  <a:srgbClr val="6600FF"/>
                </a:solidFill>
              </a:rPr>
              <a:t>вместо участника ЕГЭ или вместе с ним могут присутствовать его родители</a:t>
            </a:r>
            <a:r>
              <a:rPr lang="ru-RU" sz="2100" b="1" dirty="0">
                <a:solidFill>
                  <a:srgbClr val="6600FF"/>
                </a:solidFill>
              </a:rPr>
              <a:t> </a:t>
            </a:r>
            <a:r>
              <a:rPr lang="ru-RU" sz="2100" dirty="0">
                <a:solidFill>
                  <a:srgbClr val="6600FF"/>
                </a:solidFill>
              </a:rPr>
              <a:t>(законные представители),</a:t>
            </a:r>
            <a:r>
              <a:rPr lang="ru-RU" sz="2100" b="1" dirty="0">
                <a:solidFill>
                  <a:srgbClr val="6600FF"/>
                </a:solidFill>
              </a:rPr>
              <a:t> которые должны иметь при себе паспорта. </a:t>
            </a:r>
            <a:r>
              <a:rPr lang="ru-RU" sz="2100" dirty="0">
                <a:solidFill>
                  <a:srgbClr val="6600FF"/>
                </a:solidFill>
              </a:rPr>
              <a:t>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100" b="1" dirty="0">
                <a:solidFill>
                  <a:srgbClr val="6600FF"/>
                </a:solidFill>
              </a:rPr>
              <a:t>По желанию участника ЕГЭ его апелляция может быть рассмотрена без его присутствия.</a:t>
            </a:r>
            <a:r>
              <a:rPr lang="ru-RU" sz="2100" dirty="0">
                <a:solidFill>
                  <a:srgbClr val="6600FF"/>
                </a:solidFill>
              </a:rPr>
              <a:t> </a:t>
            </a:r>
            <a:endParaRPr lang="ru-RU" sz="2100" b="1" dirty="0">
              <a:solidFill>
                <a:srgbClr val="6600FF"/>
              </a:solidFill>
            </a:endParaRPr>
          </a:p>
          <a:p>
            <a:pPr>
              <a:lnSpc>
                <a:spcPct val="80000"/>
              </a:lnSpc>
            </a:pPr>
            <a:endParaRPr lang="ru-RU" sz="2100" dirty="0">
              <a:solidFill>
                <a:srgbClr val="66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707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5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Информация о результатах ЕГЭ</a:t>
            </a:r>
            <a:endParaRPr lang="ru-RU" sz="35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600200"/>
            <a:ext cx="8712968" cy="4525963"/>
          </a:xfrm>
        </p:spPr>
        <p:txBody>
          <a:bodyPr>
            <a:normAutofit lnSpcReduction="10000"/>
          </a:bodyPr>
          <a:lstStyle/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ru-RU" sz="2400" dirty="0" smtClean="0">
                <a:solidFill>
                  <a:srgbClr val="6600FF"/>
                </a:solidFill>
              </a:rPr>
              <a:t>Информация </a:t>
            </a:r>
            <a:r>
              <a:rPr lang="ru-RU" sz="2400" dirty="0">
                <a:solidFill>
                  <a:srgbClr val="6600FF"/>
                </a:solidFill>
              </a:rPr>
              <a:t>обо всех сданных участником ЕГЭ предметах заносится в</a:t>
            </a:r>
            <a:r>
              <a:rPr lang="ru-RU" sz="2400" dirty="0">
                <a:solidFill>
                  <a:srgbClr val="FF0000"/>
                </a:solidFill>
              </a:rPr>
              <a:t> </a:t>
            </a:r>
            <a:r>
              <a:rPr lang="ru-RU" sz="2400" b="1" dirty="0">
                <a:solidFill>
                  <a:srgbClr val="FF0000"/>
                </a:solidFill>
                <a:hlinkClick r:id="rId2"/>
              </a:rPr>
              <a:t>федеральную базу данных</a:t>
            </a:r>
            <a:r>
              <a:rPr lang="ru-RU" sz="2400" dirty="0"/>
              <a:t>. </a:t>
            </a:r>
            <a:endParaRPr lang="ru-RU" sz="2400" dirty="0" smtClean="0"/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endParaRPr lang="ru-RU" sz="2400" b="1" dirty="0">
              <a:solidFill>
                <a:srgbClr val="FF3300"/>
              </a:solidFill>
            </a:endParaRP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ru-RU" sz="3600" b="1" dirty="0" smtClean="0">
                <a:solidFill>
                  <a:srgbClr val="FF3300"/>
                </a:solidFill>
              </a:rPr>
              <a:t>Ознакомление с результатом экзамена: </a:t>
            </a:r>
          </a:p>
          <a:p>
            <a:pPr lvl="1">
              <a:lnSpc>
                <a:spcPct val="90000"/>
              </a:lnSpc>
            </a:pPr>
            <a:r>
              <a:rPr lang="ru-RU" b="1" dirty="0" smtClean="0">
                <a:solidFill>
                  <a:srgbClr val="0000FF"/>
                </a:solidFill>
              </a:rPr>
              <a:t>Сайт «РЦМКО»: </a:t>
            </a:r>
            <a:r>
              <a:rPr lang="ru-RU" b="1" dirty="0" err="1" smtClean="0">
                <a:solidFill>
                  <a:srgbClr val="002060"/>
                </a:solidFill>
              </a:rPr>
              <a:t>rcmko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  <a:r>
              <a:rPr lang="en-US" b="1" dirty="0" err="1" smtClean="0">
                <a:solidFill>
                  <a:srgbClr val="002060"/>
                </a:solidFill>
              </a:rPr>
              <a:t>ru</a:t>
            </a:r>
            <a:r>
              <a:rPr lang="ru-RU" b="1" dirty="0" smtClean="0">
                <a:solidFill>
                  <a:srgbClr val="002060"/>
                </a:solidFill>
              </a:rPr>
              <a:t>  </a:t>
            </a:r>
          </a:p>
          <a:p>
            <a:pPr lvl="1">
              <a:lnSpc>
                <a:spcPct val="90000"/>
              </a:lnSpc>
            </a:pPr>
            <a:r>
              <a:rPr lang="ru-RU" b="1" dirty="0" smtClean="0">
                <a:solidFill>
                  <a:srgbClr val="002060"/>
                </a:solidFill>
              </a:rPr>
              <a:t>(ЕГЭ - Сервис-«</a:t>
            </a:r>
            <a:r>
              <a:rPr lang="ru-RU" b="1" dirty="0">
                <a:solidFill>
                  <a:srgbClr val="002060"/>
                </a:solidFill>
              </a:rPr>
              <a:t>Участник </a:t>
            </a:r>
            <a:r>
              <a:rPr lang="ru-RU" b="1" dirty="0" smtClean="0">
                <a:solidFill>
                  <a:srgbClr val="002060"/>
                </a:solidFill>
              </a:rPr>
              <a:t>ЕГЭ-2024») </a:t>
            </a:r>
          </a:p>
          <a:p>
            <a:pPr lvl="1">
              <a:lnSpc>
                <a:spcPct val="90000"/>
              </a:lnSpc>
            </a:pPr>
            <a:r>
              <a:rPr lang="ru-RU" b="1" dirty="0" smtClean="0">
                <a:solidFill>
                  <a:srgbClr val="002060"/>
                </a:solidFill>
              </a:rPr>
              <a:t>Госуслуги РФ</a:t>
            </a:r>
            <a:endParaRPr lang="ru-RU" b="1" dirty="0">
              <a:solidFill>
                <a:srgbClr val="002060"/>
              </a:solidFill>
            </a:endParaRPr>
          </a:p>
          <a:p>
            <a:pPr lvl="1" algn="just">
              <a:lnSpc>
                <a:spcPct val="90000"/>
              </a:lnSpc>
              <a:buFont typeface="Wingdings" pitchFamily="2" charset="2"/>
              <a:buNone/>
            </a:pPr>
            <a:endParaRPr lang="ru-RU" sz="2400" b="1" dirty="0" smtClean="0">
              <a:solidFill>
                <a:srgbClr val="FF3300"/>
              </a:solidFill>
            </a:endParaRPr>
          </a:p>
          <a:p>
            <a:pPr lvl="1" algn="just">
              <a:lnSpc>
                <a:spcPct val="90000"/>
              </a:lnSpc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Результаты </a:t>
            </a:r>
            <a:r>
              <a:rPr lang="ru-RU" sz="2400" b="1" dirty="0">
                <a:solidFill>
                  <a:srgbClr val="FF3300"/>
                </a:solidFill>
              </a:rPr>
              <a:t>экзаменов действительны </a:t>
            </a:r>
          </a:p>
          <a:p>
            <a:pPr lvl="1" algn="just">
              <a:lnSpc>
                <a:spcPct val="90000"/>
              </a:lnSpc>
              <a:buFont typeface="Wingdings" pitchFamily="2" charset="2"/>
              <a:buNone/>
            </a:pPr>
            <a:r>
              <a:rPr lang="ru-RU" sz="2400" b="1" u="sng" dirty="0">
                <a:solidFill>
                  <a:srgbClr val="FF3300"/>
                </a:solidFill>
              </a:rPr>
              <a:t>4 (четыре) года</a:t>
            </a:r>
            <a:r>
              <a:rPr lang="ru-RU" sz="2400" b="1" dirty="0">
                <a:solidFill>
                  <a:srgbClr val="FF3300"/>
                </a:solidFill>
              </a:rPr>
              <a:t> следующих за годом получения таких результатов.</a:t>
            </a:r>
          </a:p>
        </p:txBody>
      </p:sp>
    </p:spTree>
    <p:extLst>
      <p:ext uri="{BB962C8B-B14F-4D97-AF65-F5344CB8AC3E}">
        <p14:creationId xmlns:p14="http://schemas.microsoft.com/office/powerpoint/2010/main" val="1700049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71600" y="980728"/>
            <a:ext cx="763284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8800" b="1" i="1" dirty="0" smtClean="0">
                <a:solidFill>
                  <a:srgbClr val="C00000"/>
                </a:solidFill>
              </a:rPr>
              <a:t>СПАСИБО </a:t>
            </a:r>
          </a:p>
          <a:p>
            <a:pPr algn="ctr">
              <a:defRPr/>
            </a:pPr>
            <a:r>
              <a:rPr lang="ru-RU" sz="8800" b="1" i="1" dirty="0" smtClean="0">
                <a:solidFill>
                  <a:srgbClr val="C00000"/>
                </a:solidFill>
              </a:rPr>
              <a:t>ЗА ВНИМАНИЕ!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OOFile" ma:contentTypeID="0x0101006025706CF4CD034688BEBAE97A2E701D0202001F9DE411C1B38343BE78B0080F632418" ma:contentTypeVersion="8" ma:contentTypeDescription="Create a new document." ma:contentTypeScope="" ma:versionID="626c6bef90203a135dc207a2a19062e9">
  <xsd:schema xmlns:xsd="http://www.w3.org/2001/XMLSchema" xmlns:xs="http://www.w3.org/2001/XMLSchema" xmlns:p="http://schemas.microsoft.com/office/2006/metadata/properties" xmlns:ns2="145c5697-5eb5-440b-b2f1-a8273fb59250" targetNamespace="http://schemas.microsoft.com/office/2006/metadata/properties" ma:root="true" ma:fieldsID="8e847428e4ac39e33c3ebc557b45afc8" ns2:_="">
    <xsd:import namespace="145c5697-5eb5-440b-b2f1-a8273fb59250"/>
    <xsd:element name="properties">
      <xsd:complexType>
        <xsd:sequence>
          <xsd:element name="documentManagement">
            <xsd:complexType>
              <xsd:all>
                <xsd:element ref="ns2:AssetId" minOccurs="0"/>
                <xsd:element ref="ns2:AuthoringAssetId" minOccurs="0"/>
                <xsd:element ref="ns2:AssetType" minOccurs="0"/>
                <xsd:element ref="ns2:Markets" minOccurs="0"/>
                <xsd:element ref="ns2:NumericAssetId" minOccurs="0"/>
                <xsd:element ref="ns2:AppVe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5c5697-5eb5-440b-b2f1-a8273fb59250" elementFormDefault="qualified">
    <xsd:import namespace="http://schemas.microsoft.com/office/2006/documentManagement/types"/>
    <xsd:import namespace="http://schemas.microsoft.com/office/infopath/2007/PartnerControls"/>
    <xsd:element name="AssetId" ma:index="8" nillable="true" ma:displayName="AssetId" ma:indexed="true" ma:internalName="AssetId" ma:readOnly="false">
      <xsd:simpleType>
        <xsd:restriction base="dms:Text"/>
      </xsd:simpleType>
    </xsd:element>
    <xsd:element name="AuthoringAssetId" ma:index="9" nillable="true" ma:displayName="AuthoringAssetId" ma:indexed="true" ma:internalName="AuthoringAssetId" ma:readOnly="false">
      <xsd:simpleType>
        <xsd:restriction base="dms:Text"/>
      </xsd:simpleType>
    </xsd:element>
    <xsd:element name="AssetType" ma:index="10" nillable="true" ma:displayName="AssetType" ma:internalName="AssetType" ma:readOnly="false">
      <xsd:simpleType>
        <xsd:restriction base="dms:Text"/>
      </xsd:simpleType>
    </xsd:element>
    <xsd:element name="Markets" ma:index="11" nillable="true" ma:displayName="Markets" ma:internalName="Markets" ma:readOnly="false">
      <xsd:simpleType>
        <xsd:restriction base="dms:Text"/>
      </xsd:simpleType>
    </xsd:element>
    <xsd:element name="NumericAssetId" ma:index="12" nillable="true" ma:displayName="NumericAssetId" ma:indexed="true" ma:internalName="NumericAssetId" ma:readOnly="false">
      <xsd:simpleType>
        <xsd:restriction base="dms:Unknown"/>
      </xsd:simpleType>
    </xsd:element>
    <xsd:element name="AppVer" ma:index="13" nillable="true" ma:displayName="AppVer" ma:internalName="AppVer" ma:readOnly="fals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LongProperties xmlns="http://schemas.microsoft.com/office/2006/metadata/longProperties"/>
</file>

<file path=customXml/item3.xml><?xml version="1.0" encoding="utf-8"?>
<p:properties xmlns:p="http://schemas.microsoft.com/office/2006/metadata/properties" xmlns:xsi="http://www.w3.org/2001/XMLSchema-instance">
  <documentManagement>
    <NumericAssetId xmlns="145c5697-5eb5-440b-b2f1-a8273fb59250" xsi:nil="true"/>
    <AssetType xmlns="145c5697-5eb5-440b-b2f1-a8273fb59250">TP</AssetType>
    <Markets xmlns="145c5697-5eb5-440b-b2f1-a8273fb59250" xsi:nil="true"/>
    <AppVer xmlns="145c5697-5eb5-440b-b2f1-a8273fb59250" xsi:nil="true"/>
    <AuthoringAssetId xmlns="145c5697-5eb5-440b-b2f1-a8273fb59250">TP001069083</AuthoringAssetId>
    <AssetId xmlns="145c5697-5eb5-440b-b2f1-a8273fb59250">TS001069083</AssetId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D1502CA-D83E-4A0A-81CF-BEFF0F47323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45c5697-5eb5-440b-b2f1-a8273fb5925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F65B8339-2747-49FD-AEC3-940FCFBE94DD}">
  <ds:schemaRefs>
    <ds:schemaRef ds:uri="http://schemas.microsoft.com/office/2006/metadata/longProperties"/>
  </ds:schemaRefs>
</ds:datastoreItem>
</file>

<file path=customXml/itemProps3.xml><?xml version="1.0" encoding="utf-8"?>
<ds:datastoreItem xmlns:ds="http://schemas.openxmlformats.org/officeDocument/2006/customXml" ds:itemID="{4C1343A1-3A13-4203-898B-BD17B7479E66}">
  <ds:schemaRefs>
    <ds:schemaRef ds:uri="http://schemas.microsoft.com/office/2006/metadata/properties"/>
    <ds:schemaRef ds:uri="145c5697-5eb5-440b-b2f1-a8273fb59250"/>
  </ds:schemaRefs>
</ds:datastoreItem>
</file>

<file path=customXml/itemProps4.xml><?xml version="1.0" encoding="utf-8"?>
<ds:datastoreItem xmlns:ds="http://schemas.openxmlformats.org/officeDocument/2006/customXml" ds:itemID="{19ECDAEC-F6C0-413D-8D52-C7F69FC9486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2885</TotalTime>
  <Words>1348</Words>
  <Application>Microsoft Office PowerPoint</Application>
  <PresentationFormat>Экран (4:3)</PresentationFormat>
  <Paragraphs>188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5" baseType="lpstr">
      <vt:lpstr>Arial</vt:lpstr>
      <vt:lpstr>Calibri</vt:lpstr>
      <vt:lpstr>Cambria</vt:lpstr>
      <vt:lpstr>Roboto</vt:lpstr>
      <vt:lpstr>Times New Roman</vt:lpstr>
      <vt:lpstr>Wingdings</vt:lpstr>
      <vt:lpstr>Тема Office</vt:lpstr>
      <vt:lpstr>Проведение государственной итоговой аттестации  в 2024 году</vt:lpstr>
      <vt:lpstr>Нормативные документы</vt:lpstr>
      <vt:lpstr>Допуск к ГИА</vt:lpstr>
      <vt:lpstr>Выставление отметок в аттестат  (ПРИКАЗ Минпросвещения РФ от 5 октября 2020 г. N 546) </vt:lpstr>
      <vt:lpstr>Аттестат особого образца I степени  Приказ Министерства просвещения Российской Федерации от 29 сентября 2023 № 730 г. Москва "Об утверждении Порядка и условий выдачи медалей  «За особые успехи в учении» I и II степеней </vt:lpstr>
      <vt:lpstr>Аттестат особого образца I степени</vt:lpstr>
      <vt:lpstr>Аттестат особого образца II степени  Приказ Министерства просвещения Российской Федерации от 29 сентября 2023 № 730 г. Москва "Об утверждении Порядка и условий выдачи медалей  «За особые успехи в учении» I и II степеней </vt:lpstr>
      <vt:lpstr>Аттестат особого образца II степени</vt:lpstr>
      <vt:lpstr>Сроки и продолжительность проведения ГИА  (п.27 Порядка проведения ГИА)</vt:lpstr>
      <vt:lpstr>РАСПИСАНИЕ ЕГЭ – 2024 ОСНОВНОЙ ПЕРИОД</vt:lpstr>
      <vt:lpstr>Сроки пересдачи ЕГЭ – резервные дни</vt:lpstr>
      <vt:lpstr>Оснащение ППЭ (п.36 Порядка проведения ГИА)</vt:lpstr>
      <vt:lpstr>On-line наблюдение</vt:lpstr>
      <vt:lpstr>Обязанности обучающегося (п.72 Порядка проведения ГИА) </vt:lpstr>
      <vt:lpstr>ЗАПРЕЩЕНО!  (п.72 Порядка проведения ГИА) </vt:lpstr>
      <vt:lpstr>Удаление из ППЭ</vt:lpstr>
      <vt:lpstr>Обязанности обучающегося (п.71 Порядка проведения ГИА) </vt:lpstr>
      <vt:lpstr>Разрешено</vt:lpstr>
      <vt:lpstr>Минимальный порог по предметам  </vt:lpstr>
      <vt:lpstr>Иностранный язык</vt:lpstr>
      <vt:lpstr>Продолжительность экзаменов</vt:lpstr>
      <vt:lpstr>АПЕЛЛЯЦИЯ</vt:lpstr>
      <vt:lpstr>Апелляция о нарушении установленного порядка проведения ЕГЭ </vt:lpstr>
      <vt:lpstr>Апелляция о нарушении установленного порядка проведения ЕГЭ</vt:lpstr>
      <vt:lpstr>Правила подачи апелляции о несогласии с результатами ЕГЭ</vt:lpstr>
      <vt:lpstr>Действия участника ЕГЭ при подаче апелляции: </vt:lpstr>
      <vt:lpstr>Информация о результатах ЕГЭ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Проведение государственной итоговой аттестации в 2014 году</dc:title>
  <dc:creator>Gulnara</dc:creator>
  <cp:lastModifiedBy>Наталья Уварова</cp:lastModifiedBy>
  <cp:revision>224</cp:revision>
  <cp:lastPrinted>1601-01-01T00:00:00Z</cp:lastPrinted>
  <dcterms:created xsi:type="dcterms:W3CDTF">2014-02-11T06:11:16Z</dcterms:created>
  <dcterms:modified xsi:type="dcterms:W3CDTF">2024-01-30T15:07:44Z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DirectSourceMarket">
    <vt:lpwstr>english</vt:lpwstr>
  </property>
  <property fmtid="{D5CDD505-2E9C-101B-9397-08002B2CF9AE}" pid="4" name="OriginalSourceMarket">
    <vt:lpwstr>english</vt:lpwstr>
  </property>
  <property fmtid="{D5CDD505-2E9C-101B-9397-08002B2CF9AE}" pid="5" name="Markets">
    <vt:lpwstr/>
  </property>
  <property fmtid="{D5CDD505-2E9C-101B-9397-08002B2CF9AE}" pid="6" name="AssetType">
    <vt:lpwstr>TP</vt:lpwstr>
  </property>
  <property fmtid="{D5CDD505-2E9C-101B-9397-08002B2CF9AE}" pid="7" name="PrimaryImageGen">
    <vt:lpwstr>1</vt:lpwstr>
  </property>
  <property fmtid="{D5CDD505-2E9C-101B-9397-08002B2CF9AE}" pid="8" name="UANotes">
    <vt:lpwstr>LEGACY PPTDT. 421488L. June 2003 retrofit</vt:lpwstr>
  </property>
  <property fmtid="{D5CDD505-2E9C-101B-9397-08002B2CF9AE}" pid="9" name="ContentTypeId">
    <vt:lpwstr>0x0101006025706CF4CD034688BEBAE97A2E701D0202001F9DE411C1B38343BE78B0080F632418</vt:lpwstr>
  </property>
  <property fmtid="{D5CDD505-2E9C-101B-9397-08002B2CF9AE}" pid="10" name="display_urn:schemas-microsoft-com:office:office#APAuthor">
    <vt:lpwstr>REDMOND\cynvey</vt:lpwstr>
  </property>
  <property fmtid="{D5CDD505-2E9C-101B-9397-08002B2CF9AE}" pid="11" name="APAuthor">
    <vt:lpwstr>241</vt:lpwstr>
  </property>
  <property fmtid="{D5CDD505-2E9C-101B-9397-08002B2CF9AE}" pid="12" name="CHMName">
    <vt:lpwstr/>
  </property>
  <property fmtid="{D5CDD505-2E9C-101B-9397-08002B2CF9AE}" pid="13" name="IsDeleted">
    <vt:lpwstr>0</vt:lpwstr>
  </property>
  <property fmtid="{D5CDD505-2E9C-101B-9397-08002B2CF9AE}" pid="14" name="Milestone">
    <vt:lpwstr>Continuous</vt:lpwstr>
  </property>
  <property fmtid="{D5CDD505-2E9C-101B-9397-08002B2CF9AE}" pid="15" name="ParentAssetId">
    <vt:lpwstr/>
  </property>
  <property fmtid="{D5CDD505-2E9C-101B-9397-08002B2CF9AE}" pid="16" name="ShowIn">
    <vt:lpwstr>Show everywhere</vt:lpwstr>
  </property>
  <property fmtid="{D5CDD505-2E9C-101B-9397-08002B2CF9AE}" pid="17" name="AssetId">
    <vt:lpwstr>TS001069083</vt:lpwstr>
  </property>
  <property fmtid="{D5CDD505-2E9C-101B-9397-08002B2CF9AE}" pid="18" name="IsSearchable">
    <vt:lpwstr>0</vt:lpwstr>
  </property>
  <property fmtid="{D5CDD505-2E9C-101B-9397-08002B2CF9AE}" pid="19" name="EditorialStatus">
    <vt:lpwstr/>
  </property>
  <property fmtid="{D5CDD505-2E9C-101B-9397-08002B2CF9AE}" pid="20" name="NumericId">
    <vt:lpwstr>-1.00000000000000</vt:lpwstr>
  </property>
  <property fmtid="{D5CDD505-2E9C-101B-9397-08002B2CF9AE}" pid="21" name="PublishTargets">
    <vt:lpwstr>OfficeOnline</vt:lpwstr>
  </property>
  <property fmtid="{D5CDD505-2E9C-101B-9397-08002B2CF9AE}" pid="22" name="display_urn:schemas-microsoft-com:office:office#APEditor">
    <vt:lpwstr>REDMOND\v-luannv</vt:lpwstr>
  </property>
  <property fmtid="{D5CDD505-2E9C-101B-9397-08002B2CF9AE}" pid="23" name="APEditor">
    <vt:lpwstr>103</vt:lpwstr>
  </property>
  <property fmtid="{D5CDD505-2E9C-101B-9397-08002B2CF9AE}" pid="24" name="SourceTitle">
    <vt:lpwstr>Tatami design template</vt:lpwstr>
  </property>
  <property fmtid="{D5CDD505-2E9C-101B-9397-08002B2CF9AE}" pid="25" name="UACurrentWords">
    <vt:lpwstr>0</vt:lpwstr>
  </property>
  <property fmtid="{D5CDD505-2E9C-101B-9397-08002B2CF9AE}" pid="26" name="UALocRecommendation">
    <vt:lpwstr>Localize</vt:lpwstr>
  </property>
  <property fmtid="{D5CDD505-2E9C-101B-9397-08002B2CF9AE}" pid="27" name="UALocComments">
    <vt:lpwstr/>
  </property>
  <property fmtid="{D5CDD505-2E9C-101B-9397-08002B2CF9AE}" pid="28" name="Applications">
    <vt:lpwstr>172;#Office 2000;#-1;#TBD;#-1;#TBD;#-1;#TBD;#-1;#TBD;#-1;#TBD;#-1;#TBD</vt:lpwstr>
  </property>
  <property fmtid="{D5CDD505-2E9C-101B-9397-08002B2CF9AE}" pid="29" name="Content Type">
    <vt:lpwstr>OOFile</vt:lpwstr>
  </property>
  <property fmtid="{D5CDD505-2E9C-101B-9397-08002B2CF9AE}" pid="30" name="AuthoringAssetId">
    <vt:lpwstr>TP001069083</vt:lpwstr>
  </property>
  <property fmtid="{D5CDD505-2E9C-101B-9397-08002B2CF9AE}" pid="31" name="NumericAssetId">
    <vt:lpwstr/>
  </property>
  <property fmtid="{D5CDD505-2E9C-101B-9397-08002B2CF9AE}" pid="32" name="AppVer">
    <vt:lpwstr/>
  </property>
</Properties>
</file>